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  <p:sldId id="301" r:id="rId44"/>
    <p:sldId id="302" r:id="rId45"/>
    <p:sldId id="304" r:id="rId46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 Сергеевич Быков" initials="ВСБ" lastIdx="1" clrIdx="0">
    <p:extLst>
      <p:ext uri="{19B8F6BF-5375-455C-9EA6-DF929625EA0E}">
        <p15:presenceInfo xmlns:p15="http://schemas.microsoft.com/office/powerpoint/2012/main" userId="S-1-5-21-1009292232-188282244-1796546831-500" providerId="AD"/>
      </p:ext>
    </p:extLst>
  </p:cmAuthor>
  <p:cmAuthor id="2" name="Лущаева Наталья Васильевна" initials="ЛНВ" lastIdx="0" clrIdx="1">
    <p:extLst>
      <p:ext uri="{19B8F6BF-5375-455C-9EA6-DF929625EA0E}">
        <p15:presenceInfo xmlns:p15="http://schemas.microsoft.com/office/powerpoint/2012/main" userId="Лущаева Наталья Васил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D67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commentAuthors" Target="commentAuthors.xml" /><Relationship Id="rId50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53730-7467-4FCB-A0F1-17656F33E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98952C-8893-4FBD-AA6B-A87AF36D5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460FA6-B7F1-4AA5-86F3-AE8D9C35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13A2-404A-4FF0-B1CE-D236C6A16A37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21F537-9059-4DDF-B52A-60A7E192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A7BB48-13E5-44F1-AD95-68048A89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F3B-94F7-47A2-A7FF-2998FBA72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1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C0DE4-BB2C-403D-B9B3-2ECDEBDB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22F6C3-5DE5-4B93-8364-41EC040C7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DBDB2E-A1F3-4FE5-8327-2681AD8B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13A2-404A-4FF0-B1CE-D236C6A16A37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B6BCCC-DCC0-4651-974C-E55415C1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85BF2-44DE-44FF-B9F6-A5C07935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F3B-94F7-47A2-A7FF-2998FBA72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7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0C7C6C-02DE-46C6-8E67-E589B2494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6E348A-9030-4376-9E66-15C42C595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7D89A0-1C92-4C6C-B8CA-DB144D46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13A2-404A-4FF0-B1CE-D236C6A16A37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1FEC14-70A2-4A92-908D-0B7D7847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60FDE-C867-423A-B532-D99830B5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F3B-94F7-47A2-A7FF-2998FBA72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4DB3F-FBBA-499A-911D-C41F7E89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3FAF2-584C-4546-94F1-583857B9D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F0EE9D-5833-41FA-85D2-425FFAFD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13A2-404A-4FF0-B1CE-D236C6A16A37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FF6C94-A374-48AD-BB14-A74703E8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227491-48AE-4B81-98CC-9920E486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F3B-94F7-47A2-A7FF-2998FBA72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62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1A8D2-2ADE-4ACA-BB44-DC102D03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E54FE1-BAB4-4593-A8D8-9FFBAE7EF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E57A62-CFDA-4A9D-9EEC-0C348947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13A2-404A-4FF0-B1CE-D236C6A16A37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D2E6F2-2447-4171-A942-E4E5C862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28784-17A6-451D-BF3A-B7154962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F3B-94F7-47A2-A7FF-2998FBA72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3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8472C-F9D3-49E2-9C48-026CF59F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33149-B532-4FB2-8A46-17A2FE3F7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215D13-E24E-4E05-9B86-3817A4F42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811D01-5559-40B1-9B1D-087660B8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13A2-404A-4FF0-B1CE-D236C6A16A37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5CB054-6C3B-46E8-BAA7-14E92C0B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2857CD-7AC1-4CC0-9CDB-35007E1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F3B-94F7-47A2-A7FF-2998FBA72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0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67FFD-6C36-44A1-A35C-62C89742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22378C-E7A3-4079-A604-EBAFEFA5E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31C38D-79BE-4E6C-AA1A-52168D4FD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187ADE-3259-442E-A69F-45E14212A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0E733C-F029-4A0B-859E-6F90507E5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EA96FB-83F7-4683-B889-3298E410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13A2-404A-4FF0-B1CE-D236C6A16A37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848FCF-7BE0-426B-9F88-48FCBE26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0E276E-B9FF-40EC-90BA-801BF398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F3B-94F7-47A2-A7FF-2998FBA72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7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73C56-61B6-4D74-B5CA-357DE7889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6B65CB-A755-4637-BC7A-12BAFFB8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13A2-404A-4FF0-B1CE-D236C6A16A37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3AF8CC-B22C-4724-945A-F1035FCB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46E7D5-4605-4DEF-9C9F-C0C787B8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F3B-94F7-47A2-A7FF-2998FBA72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09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636B5-E5B7-4CD7-A0EA-0352B5DD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13A2-404A-4FF0-B1CE-D236C6A16A37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119862-52C6-433F-A87B-4B11A183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23363B-C4B7-42D1-9EC5-1A321D05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F3B-94F7-47A2-A7FF-2998FBA72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6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F3D38-6B00-4093-BA60-529B5446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F5F2-A62C-4120-A743-3336EC1A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0F0047-E281-408B-B193-0C87EB5C2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C1818E-3E2F-4531-9AD9-B5D7BA2F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13A2-404A-4FF0-B1CE-D236C6A16A37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E870AA-60C7-46FB-9C1F-16A0DEFD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FED7D3-BD26-4378-814B-670C210A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F3B-94F7-47A2-A7FF-2998FBA72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5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7B93C-8776-460D-9DDD-E1AC5DCF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2AB69E-FEDB-45D4-8031-9887F5AA5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669EB1-7C75-4AB6-A733-289EE17CC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8BDA92-444D-4E59-B581-187CC520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13A2-404A-4FF0-B1CE-D236C6A16A37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78760E-97C3-48E4-9E8B-06CFB537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D49615-BCE9-4788-92FC-A4F3CBE6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F3B-94F7-47A2-A7FF-2998FBA72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30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F2450-588E-40D6-9617-A3BA29E7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A32AC2-A9B9-42FA-A920-5AE236B25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617357-1E4B-4968-A949-7875806C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013A2-404A-4FF0-B1CE-D236C6A16A37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FC016D-CC0B-4A53-9D64-3EE9ECA07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13AD0-E6E1-44D2-974D-9EDAE234D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66F3B-94F7-47A2-A7FF-2998FBA72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6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my.rooborisov.by/" TargetMode="Externa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elarusbank.by/ru/fizicheskim_licam/cards/zayavka-karta-study" TargetMode="External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ibank.asb.by/wps/portal/ibank/Home/ibLogin/" TargetMode="Externa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hyperlink" Target="https://belarusbank.by/ru/fizicheskim_licam/cards/zayavka-karta-study" TargetMode="Externa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hyperlink" Target="https://belarusbank.by/ru/fizicheskim_licam/cards/zayavka-karta-study" TargetMode="Externa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2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7.png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3.png" /><Relationship Id="rId4" Type="http://schemas.openxmlformats.org/officeDocument/2006/relationships/image" Target="../media/image42.pn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6.png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 /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 /><Relationship Id="rId2" Type="http://schemas.openxmlformats.org/officeDocument/2006/relationships/image" Target="../media/image5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 /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5.png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 /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9.png" /><Relationship Id="rId4" Type="http://schemas.openxmlformats.org/officeDocument/2006/relationships/image" Target="../media/image58.png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 /><Relationship Id="rId2" Type="http://schemas.openxmlformats.org/officeDocument/2006/relationships/image" Target="../media/image61.pn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 /><Relationship Id="rId2" Type="http://schemas.openxmlformats.org/officeDocument/2006/relationships/image" Target="../media/image63.pn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 /><Relationship Id="rId2" Type="http://schemas.openxmlformats.org/officeDocument/2006/relationships/image" Target="../media/image6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A64A7-58B5-4776-8266-06F5BB02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Личный кабинет родителя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E26F93-83FB-4531-B932-4F14C376B0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Управление по образованию Борисовского районного исполнительного комитета</a:t>
            </a:r>
          </a:p>
        </p:txBody>
      </p:sp>
    </p:spTree>
    <p:extLst>
      <p:ext uri="{BB962C8B-B14F-4D97-AF65-F5344CB8AC3E}">
        <p14:creationId xmlns:p14="http://schemas.microsoft.com/office/powerpoint/2010/main" val="294377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AC3F1-3CD1-4865-B2B8-2E844181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Заполнение персональных </a:t>
            </a:r>
            <a:br>
              <a:rPr lang="ru-RU" dirty="0"/>
            </a:br>
            <a:r>
              <a:rPr lang="ru-RU" dirty="0"/>
              <a:t>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29444F-ACDD-425B-B8B7-585F9E4FE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Нажимаем кнопку «ДАЛЕЕ» чтобы </a:t>
            </a:r>
          </a:p>
          <a:p>
            <a:pPr marL="0" indent="0">
              <a:buNone/>
            </a:pPr>
            <a:r>
              <a:rPr lang="ru-RU" dirty="0"/>
              <a:t>продолжить.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152369-C8AC-4090-AD63-D48963FD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259" y="0"/>
            <a:ext cx="4383741" cy="6858000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D5297369-7F64-4BF5-B049-3CA44B80BBCA}"/>
              </a:ext>
            </a:extLst>
          </p:cNvPr>
          <p:cNvSpPr/>
          <p:nvPr/>
        </p:nvSpPr>
        <p:spPr>
          <a:xfrm>
            <a:off x="6096000" y="5872578"/>
            <a:ext cx="2840855" cy="23969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0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3AC34-6586-4F6C-9809-C716488B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Подтверждение персональных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BC2885-BACE-4161-B4F0-74EC66D42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Подтверждаем персональные, ознакомившись с политикой по их</a:t>
            </a:r>
          </a:p>
          <a:p>
            <a:pPr marL="0" indent="0">
              <a:buNone/>
            </a:pPr>
            <a:r>
              <a:rPr lang="ru-RU" dirty="0"/>
              <a:t>обработке.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62F7C7-E5D8-4397-88C1-34D93F3FA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99" y="2748285"/>
            <a:ext cx="5616174" cy="35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3E46E-F48E-4A04-82C7-8047EA9A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Подтверждение персональных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B07E58-5F53-4071-8B64-F91111063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Прочитав всю политику до конца,</a:t>
            </a:r>
          </a:p>
          <a:p>
            <a:pPr marL="0" indent="0">
              <a:buNone/>
            </a:pPr>
            <a:r>
              <a:rPr lang="ru-RU" dirty="0"/>
              <a:t>ставим птичку о прочтении и </a:t>
            </a:r>
          </a:p>
          <a:p>
            <a:pPr marL="0" indent="0">
              <a:buNone/>
            </a:pPr>
            <a:r>
              <a:rPr lang="ru-RU" dirty="0"/>
              <a:t>нажимаем на кнопку </a:t>
            </a:r>
          </a:p>
          <a:p>
            <a:pPr marL="0" indent="0">
              <a:buNone/>
            </a:pPr>
            <a:r>
              <a:rPr lang="ru-RU" dirty="0"/>
              <a:t>«ДАЮ СОГЛАСИЕ»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86B5A0-4A36-4597-AFFA-8135E92DF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79395"/>
            <a:ext cx="5865998" cy="4697568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F7AB764C-9F7E-4800-A087-B76ED9AF788D}"/>
              </a:ext>
            </a:extLst>
          </p:cNvPr>
          <p:cNvSpPr/>
          <p:nvPr/>
        </p:nvSpPr>
        <p:spPr>
          <a:xfrm>
            <a:off x="8104943" y="5459767"/>
            <a:ext cx="1571347" cy="1242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A8386F5B-781E-4F39-961E-80B6447E9F46}"/>
              </a:ext>
            </a:extLst>
          </p:cNvPr>
          <p:cNvSpPr/>
          <p:nvPr/>
        </p:nvSpPr>
        <p:spPr>
          <a:xfrm>
            <a:off x="10635449" y="3242121"/>
            <a:ext cx="470516" cy="1828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4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BBB6E-E309-4562-8084-E5A9DF8E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Раздел личные данные в кабинете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66CFA4-56F9-49E5-9BAA-56EC8C4FABC2}"/>
              </a:ext>
            </a:extLst>
          </p:cNvPr>
          <p:cNvSpPr txBox="1"/>
          <p:nvPr/>
        </p:nvSpPr>
        <p:spPr>
          <a:xfrm>
            <a:off x="7519386" y="3279791"/>
            <a:ext cx="3971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Если надо данные отредактировать, редактируем и подтверждаем кнопкой </a:t>
            </a:r>
            <a:r>
              <a:rPr lang="ru-RU" dirty="0">
                <a:solidFill>
                  <a:srgbClr val="0070C0"/>
                </a:solidFill>
              </a:rPr>
              <a:t>«РЕДАКТИРОВАТЬ»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351E56-942A-44E1-A507-FE279D354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53" y="2006352"/>
            <a:ext cx="6305906" cy="3770055"/>
          </a:xfrm>
          <a:prstGeom prst="rect">
            <a:avLst/>
          </a:prstGeom>
        </p:spPr>
      </p:pic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E151B9F1-6EB4-47F3-A434-8966E7AA2A99}"/>
              </a:ext>
            </a:extLst>
          </p:cNvPr>
          <p:cNvSpPr/>
          <p:nvPr/>
        </p:nvSpPr>
        <p:spPr>
          <a:xfrm rot="5400000">
            <a:off x="1282084" y="3523954"/>
            <a:ext cx="1269507" cy="2752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5CAB2-EF83-4928-8E02-E236272F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Раздел личные данные в кабинете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26AB6-7392-42D1-A9A7-EBD487C6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Чтобы отредактировать или загрузить фото нажимаем на иконку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23A191-CBF7-4B60-87B5-8E3371E47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09" y="2840973"/>
            <a:ext cx="2581635" cy="3134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14E22-A594-4B94-ACF1-2F84187CCAE0}"/>
              </a:ext>
            </a:extLst>
          </p:cNvPr>
          <p:cNvSpPr txBox="1"/>
          <p:nvPr/>
        </p:nvSpPr>
        <p:spPr>
          <a:xfrm>
            <a:off x="5347855" y="2840973"/>
            <a:ext cx="6865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следующем в следующем окне выбираем ваше фото и нажимаем</a:t>
            </a:r>
          </a:p>
          <a:p>
            <a:r>
              <a:rPr lang="ru-RU" dirty="0"/>
              <a:t>«открыть»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09F8C2-9400-4A0E-8FFD-D1C5DDB59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329" y="3487304"/>
            <a:ext cx="4654169" cy="3276960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106ACD8D-1B0B-4B09-BD8F-DCD7CD1D85B4}"/>
              </a:ext>
            </a:extLst>
          </p:cNvPr>
          <p:cNvSpPr/>
          <p:nvPr/>
        </p:nvSpPr>
        <p:spPr>
          <a:xfrm>
            <a:off x="271335" y="5020774"/>
            <a:ext cx="1754910" cy="4798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2C5BC734-B79F-4F90-841F-E42C135B9D08}"/>
              </a:ext>
            </a:extLst>
          </p:cNvPr>
          <p:cNvSpPr/>
          <p:nvPr/>
        </p:nvSpPr>
        <p:spPr>
          <a:xfrm>
            <a:off x="8432800" y="4133635"/>
            <a:ext cx="868218" cy="738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A7792031-BF8A-4A0E-BB59-00460F6E898D}"/>
              </a:ext>
            </a:extLst>
          </p:cNvPr>
          <p:cNvSpPr/>
          <p:nvPr/>
        </p:nvSpPr>
        <p:spPr>
          <a:xfrm>
            <a:off x="9580522" y="6217372"/>
            <a:ext cx="1228436" cy="3159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35739-1C85-49F9-B9D6-64D4A0BE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Главная страница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BFEE7005-D9C3-4F75-B7F3-982C10E585D7}"/>
              </a:ext>
            </a:extLst>
          </p:cNvPr>
          <p:cNvSpPr/>
          <p:nvPr/>
        </p:nvSpPr>
        <p:spPr>
          <a:xfrm>
            <a:off x="245796" y="1913115"/>
            <a:ext cx="905163" cy="3971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366F67-B13A-4B9E-B0CF-25B949B2E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88" y="1375094"/>
            <a:ext cx="10171217" cy="261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3BA00-D3CB-460B-8588-C5EE5C20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Добавление детей в личный кабинет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C97849-4609-4D56-A790-94303F21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806"/>
            <a:ext cx="10515600" cy="4351338"/>
          </a:xfrm>
        </p:spPr>
        <p:txBody>
          <a:bodyPr/>
          <a:lstStyle/>
          <a:p>
            <a:r>
              <a:rPr lang="ru-RU" dirty="0"/>
              <a:t>В пункте «МОИ ДЕТИ» нажимаем кнопку «добавить»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6B51CA-082A-422B-85BC-AA2FEE6C7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6" y="3325582"/>
            <a:ext cx="11268363" cy="101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EFA8F-3D12-4BAB-8F7F-49D1BDFC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Добавление детей в личный кабинет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9807BBF-69A0-4CB1-AEDD-9098A115E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27" y="1547256"/>
            <a:ext cx="5825367" cy="3763487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B831B5-6B7E-44EC-B2BE-A3A0FF3F8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89" y="2179844"/>
            <a:ext cx="5257440" cy="2523115"/>
          </a:xfrm>
          <a:prstGeom prst="rect">
            <a:avLst/>
          </a:prstGeom>
        </p:spPr>
      </p:pic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id="{F580E59D-4EC9-44E3-A97A-CB7B7C1CA4EE}"/>
              </a:ext>
            </a:extLst>
          </p:cNvPr>
          <p:cNvSpPr/>
          <p:nvPr/>
        </p:nvSpPr>
        <p:spPr>
          <a:xfrm>
            <a:off x="3237345" y="3085079"/>
            <a:ext cx="1154545" cy="2770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DA73F3-CEB9-4310-AB5F-FC68E59E68EA}"/>
              </a:ext>
            </a:extLst>
          </p:cNvPr>
          <p:cNvSpPr txBox="1"/>
          <p:nvPr/>
        </p:nvSpPr>
        <p:spPr>
          <a:xfrm>
            <a:off x="6022109" y="2623459"/>
            <a:ext cx="6321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Выбираем из списка учреждение образования </a:t>
            </a:r>
          </a:p>
          <a:p>
            <a:r>
              <a:rPr lang="ru-RU" sz="2400" b="1" dirty="0"/>
              <a:t>в котором проходит обучение ваш ребенок </a:t>
            </a:r>
          </a:p>
        </p:txBody>
      </p:sp>
      <p:sp>
        <p:nvSpPr>
          <p:cNvPr id="11" name="Стрелка: влево 10">
            <a:extLst>
              <a:ext uri="{FF2B5EF4-FFF2-40B4-BE49-F238E27FC236}">
                <a16:creationId xmlns:a16="http://schemas.microsoft.com/office/drawing/2014/main" id="{510690B0-1B8F-4E0C-B4F2-CA976CFE1482}"/>
              </a:ext>
            </a:extLst>
          </p:cNvPr>
          <p:cNvSpPr/>
          <p:nvPr/>
        </p:nvSpPr>
        <p:spPr>
          <a:xfrm>
            <a:off x="1395767" y="1995192"/>
            <a:ext cx="1154545" cy="2770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4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E3264-B53D-4C33-BAE1-67B386EC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Добавление детей в личный кабинет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509B7-2094-4653-9679-2E93112B1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564" y="1690688"/>
            <a:ext cx="985750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Выбираем класс вашего ребенка из списка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06AF05-0180-4ABF-81D3-30691FBCE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754" y="2274703"/>
            <a:ext cx="7771393" cy="4351338"/>
          </a:xfrm>
          <a:prstGeom prst="rect">
            <a:avLst/>
          </a:prstGeom>
        </p:spPr>
      </p:pic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C6717DD1-DEC5-4CE4-BB07-FB5924EC2614}"/>
              </a:ext>
            </a:extLst>
          </p:cNvPr>
          <p:cNvSpPr/>
          <p:nvPr/>
        </p:nvSpPr>
        <p:spPr>
          <a:xfrm>
            <a:off x="2154225" y="4035033"/>
            <a:ext cx="1653309" cy="29556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8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73249-E1F0-4AB6-AEB0-BC0D9136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Добавление детей в личный кабинет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C3A1D-C347-4BDE-AF15-0EE8DAFCB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1.Ввести личный номер</a:t>
            </a:r>
          </a:p>
          <a:p>
            <a:r>
              <a:rPr lang="ru-RU" dirty="0"/>
              <a:t>2.ФИО ребёнка</a:t>
            </a:r>
          </a:p>
          <a:p>
            <a:r>
              <a:rPr lang="ru-RU" dirty="0"/>
              <a:t>3.Дата рождения ребёнка</a:t>
            </a:r>
          </a:p>
          <a:p>
            <a:r>
              <a:rPr lang="ru-RU" dirty="0"/>
              <a:t>4.Телефон</a:t>
            </a:r>
          </a:p>
          <a:p>
            <a:r>
              <a:rPr lang="ru-RU" dirty="0"/>
              <a:t>Подтвердить кнопкой</a:t>
            </a:r>
          </a:p>
          <a:p>
            <a:pPr marL="0" indent="0">
              <a:buNone/>
            </a:pPr>
            <a:r>
              <a:rPr lang="ru-RU" dirty="0"/>
              <a:t>«ДОБАВИТЬ»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135958-5EE0-4F22-A899-467FE5E1C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403" y="1825625"/>
            <a:ext cx="6362215" cy="3540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3BC9B1-23C8-4E97-891C-340AD4F6F2C6}"/>
              </a:ext>
            </a:extLst>
          </p:cNvPr>
          <p:cNvSpPr txBox="1"/>
          <p:nvPr/>
        </p:nvSpPr>
        <p:spPr>
          <a:xfrm>
            <a:off x="5172363" y="26416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FDA05-15DF-44BA-BDBB-827F16BEE283}"/>
              </a:ext>
            </a:extLst>
          </p:cNvPr>
          <p:cNvSpPr txBox="1"/>
          <p:nvPr/>
        </p:nvSpPr>
        <p:spPr>
          <a:xfrm>
            <a:off x="5176845" y="30173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07EE8-AF31-4BF3-A4F5-CAC801D27D3D}"/>
              </a:ext>
            </a:extLst>
          </p:cNvPr>
          <p:cNvSpPr txBox="1"/>
          <p:nvPr/>
        </p:nvSpPr>
        <p:spPr>
          <a:xfrm>
            <a:off x="5172363" y="41317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C97082-ED12-48A2-9AAF-290A0FD09E38}"/>
              </a:ext>
            </a:extLst>
          </p:cNvPr>
          <p:cNvSpPr txBox="1"/>
          <p:nvPr/>
        </p:nvSpPr>
        <p:spPr>
          <a:xfrm>
            <a:off x="5172363" y="4451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Стрелка: вверх 9">
            <a:extLst>
              <a:ext uri="{FF2B5EF4-FFF2-40B4-BE49-F238E27FC236}">
                <a16:creationId xmlns:a16="http://schemas.microsoft.com/office/drawing/2014/main" id="{6FAE5E23-F323-448C-B8F5-6CBE0DF5BE06}"/>
              </a:ext>
            </a:extLst>
          </p:cNvPr>
          <p:cNvSpPr/>
          <p:nvPr/>
        </p:nvSpPr>
        <p:spPr>
          <a:xfrm>
            <a:off x="10760363" y="5211200"/>
            <a:ext cx="314037" cy="11210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5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1676C-FB64-4B41-898A-2C67034D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пройти в личный кабинет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EF3C7-BD64-4923-BC21-1C39921A4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браузере переходим по адресу:</a:t>
            </a:r>
          </a:p>
          <a:p>
            <a:r>
              <a:rPr lang="en-US" dirty="0">
                <a:hlinkClick r:id="rId2"/>
              </a:rPr>
              <a:t>https://my.rooborisov.by</a:t>
            </a:r>
            <a:endParaRPr lang="en-US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A108C8-8806-4AAE-8DBA-5BB133105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658" y="1690688"/>
            <a:ext cx="5760342" cy="5040299"/>
          </a:xfrm>
          <a:prstGeom prst="rect">
            <a:avLst/>
          </a:prstGeom>
        </p:spPr>
      </p:pic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5C126AC3-373F-4451-AD72-99DBC3E41F19}"/>
              </a:ext>
            </a:extLst>
          </p:cNvPr>
          <p:cNvSpPr/>
          <p:nvPr/>
        </p:nvSpPr>
        <p:spPr>
          <a:xfrm>
            <a:off x="10452455" y="2487966"/>
            <a:ext cx="1216240" cy="4416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5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B4ABF-3C97-4D4F-A1E7-F2DBA05C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Редактирование профиля ребёнка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CB8D95-22C9-4CB3-A40F-01515A75A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48" y="1864230"/>
            <a:ext cx="4393274" cy="32404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9A1A89-AAB3-43E8-A22C-F057371C238C}"/>
              </a:ext>
            </a:extLst>
          </p:cNvPr>
          <p:cNvSpPr txBox="1"/>
          <p:nvPr/>
        </p:nvSpPr>
        <p:spPr>
          <a:xfrm>
            <a:off x="6280728" y="2761673"/>
            <a:ext cx="5650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главной появится ваш ребенок (либо все дети)</a:t>
            </a:r>
          </a:p>
          <a:p>
            <a:r>
              <a:rPr lang="ru-RU" dirty="0"/>
              <a:t>С статусом </a:t>
            </a:r>
            <a:r>
              <a:rPr lang="ru-RU" dirty="0">
                <a:solidFill>
                  <a:srgbClr val="FF0000"/>
                </a:solidFill>
              </a:rPr>
              <a:t>«не подтвержден»</a:t>
            </a:r>
          </a:p>
          <a:p>
            <a:r>
              <a:rPr lang="ru-RU" dirty="0"/>
              <a:t>После подтверждения классным руководителем</a:t>
            </a:r>
          </a:p>
          <a:p>
            <a:r>
              <a:rPr lang="ru-RU" dirty="0"/>
              <a:t>Статус станет </a:t>
            </a:r>
            <a:r>
              <a:rPr lang="ru-RU" dirty="0">
                <a:solidFill>
                  <a:srgbClr val="00B050"/>
                </a:solidFill>
              </a:rPr>
              <a:t>«подтвержден»</a:t>
            </a:r>
          </a:p>
        </p:txBody>
      </p:sp>
    </p:spTree>
    <p:extLst>
      <p:ext uri="{BB962C8B-B14F-4D97-AF65-F5344CB8AC3E}">
        <p14:creationId xmlns:p14="http://schemas.microsoft.com/office/powerpoint/2010/main" val="27698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63D7C-EC79-465A-98DA-920C9219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Редактирование профиля ребёнка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2FBD9F-466B-4F60-BE32-F66C65BD9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91" y="1819135"/>
            <a:ext cx="3997874" cy="3371701"/>
          </a:xfrm>
          <a:prstGeom prst="rect">
            <a:avLst/>
          </a:prstGeom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A3FC06E5-57A0-4986-922E-D04F8F20258F}"/>
              </a:ext>
            </a:extLst>
          </p:cNvPr>
          <p:cNvSpPr/>
          <p:nvPr/>
        </p:nvSpPr>
        <p:spPr>
          <a:xfrm>
            <a:off x="3158836" y="1542473"/>
            <a:ext cx="637309" cy="12284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CA3F84AA-9C95-4E42-B761-0D7C4394B322}"/>
              </a:ext>
            </a:extLst>
          </p:cNvPr>
          <p:cNvSpPr/>
          <p:nvPr/>
        </p:nvSpPr>
        <p:spPr>
          <a:xfrm rot="5400000">
            <a:off x="4188691" y="2387602"/>
            <a:ext cx="637309" cy="122843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7C654-EACD-4150-8C87-7947001F6000}"/>
              </a:ext>
            </a:extLst>
          </p:cNvPr>
          <p:cNvSpPr txBox="1"/>
          <p:nvPr/>
        </p:nvSpPr>
        <p:spPr>
          <a:xfrm>
            <a:off x="6096000" y="2683165"/>
            <a:ext cx="52240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Пока профиль не подтвержден его можно удалить </a:t>
            </a:r>
          </a:p>
          <a:p>
            <a:r>
              <a:rPr lang="ru-RU" dirty="0"/>
              <a:t>Нажав на иконку с </a:t>
            </a:r>
            <a:r>
              <a:rPr lang="ru-RU" dirty="0">
                <a:solidFill>
                  <a:srgbClr val="FF0000"/>
                </a:solidFill>
              </a:rPr>
              <a:t>«мусоркой»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ru-RU" dirty="0"/>
              <a:t>На иконку </a:t>
            </a:r>
            <a:r>
              <a:rPr lang="ru-RU" dirty="0">
                <a:solidFill>
                  <a:srgbClr val="00B050"/>
                </a:solidFill>
              </a:rPr>
              <a:t>«Лист с карандашом» </a:t>
            </a:r>
            <a:r>
              <a:rPr lang="ru-RU" dirty="0"/>
              <a:t>можно</a:t>
            </a:r>
          </a:p>
          <a:p>
            <a:r>
              <a:rPr lang="ru-RU" dirty="0"/>
              <a:t>отредактировать данные</a:t>
            </a:r>
          </a:p>
          <a:p>
            <a:r>
              <a:rPr lang="ru-RU" dirty="0"/>
              <a:t>Нажав на иконку </a:t>
            </a:r>
            <a:r>
              <a:rPr lang="ru-RU" dirty="0">
                <a:solidFill>
                  <a:srgbClr val="0070C0"/>
                </a:solidFill>
              </a:rPr>
              <a:t>«человечка»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загрузить фото</a:t>
            </a:r>
          </a:p>
        </p:txBody>
      </p:sp>
      <p:sp>
        <p:nvSpPr>
          <p:cNvPr id="13" name="Стрелка: вверх 12">
            <a:extLst>
              <a:ext uri="{FF2B5EF4-FFF2-40B4-BE49-F238E27FC236}">
                <a16:creationId xmlns:a16="http://schemas.microsoft.com/office/drawing/2014/main" id="{ADD433E5-0770-499F-A713-6132B2A5DE87}"/>
              </a:ext>
            </a:extLst>
          </p:cNvPr>
          <p:cNvSpPr/>
          <p:nvPr/>
        </p:nvSpPr>
        <p:spPr>
          <a:xfrm>
            <a:off x="1274618" y="3953164"/>
            <a:ext cx="304800" cy="1754909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9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20BAC-BFB2-4C3F-86CA-A57DF07B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Требование к фото ребенка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A1C1D5-681D-4192-AF27-9A5121BC7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110" y="1493114"/>
            <a:ext cx="3717361" cy="48790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97FB0C-226B-4E12-AEC2-3AF01DD2E7F1}"/>
              </a:ext>
            </a:extLst>
          </p:cNvPr>
          <p:cNvSpPr txBox="1"/>
          <p:nvPr/>
        </p:nvSpPr>
        <p:spPr>
          <a:xfrm>
            <a:off x="4659471" y="1690688"/>
            <a:ext cx="61357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Фото должно быть как на паспорт</a:t>
            </a:r>
          </a:p>
          <a:p>
            <a:r>
              <a:rPr lang="ru-RU" sz="2800" dirty="0"/>
              <a:t>Высота головы 80% от общего размера</a:t>
            </a:r>
          </a:p>
          <a:p>
            <a:r>
              <a:rPr lang="ru-RU" sz="2800" dirty="0"/>
              <a:t>Равномерный белый фон без </a:t>
            </a:r>
          </a:p>
          <a:p>
            <a:r>
              <a:rPr lang="ru-RU" sz="2800" dirty="0"/>
              <a:t>посторонних предметов</a:t>
            </a:r>
          </a:p>
        </p:txBody>
      </p:sp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93E41BA7-68DF-4EC2-8B79-8D6925FDCA15}"/>
              </a:ext>
            </a:extLst>
          </p:cNvPr>
          <p:cNvSpPr/>
          <p:nvPr/>
        </p:nvSpPr>
        <p:spPr>
          <a:xfrm>
            <a:off x="3877981" y="5698837"/>
            <a:ext cx="2752436" cy="36945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1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612CF-C431-44B4-942B-3A47B07B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«Карты учащегося»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400465-8190-43A9-BDD0-C8A4F2555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91" y="1600362"/>
            <a:ext cx="5850397" cy="4116947"/>
          </a:xfrm>
          <a:prstGeom prst="rect">
            <a:avLst/>
          </a:prstGeom>
        </p:spPr>
      </p:pic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9B9F057B-B444-48DA-AB2F-9F2D6D2CC123}"/>
              </a:ext>
            </a:extLst>
          </p:cNvPr>
          <p:cNvSpPr/>
          <p:nvPr/>
        </p:nvSpPr>
        <p:spPr>
          <a:xfrm>
            <a:off x="5495636" y="4518729"/>
            <a:ext cx="2068946" cy="73890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AD82A-390B-47BF-8F39-84AD4D97CFD1}"/>
              </a:ext>
            </a:extLst>
          </p:cNvPr>
          <p:cNvSpPr txBox="1"/>
          <p:nvPr/>
        </p:nvSpPr>
        <p:spPr>
          <a:xfrm>
            <a:off x="6696364" y="3013501"/>
            <a:ext cx="5172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После того как все данные заполнены</a:t>
            </a:r>
          </a:p>
          <a:p>
            <a:r>
              <a:rPr lang="ru-RU" sz="2400" dirty="0"/>
              <a:t>Нажимаем </a:t>
            </a:r>
            <a:r>
              <a:rPr lang="ru-RU" sz="2400" dirty="0">
                <a:solidFill>
                  <a:srgbClr val="FF0000"/>
                </a:solidFill>
              </a:rPr>
              <a:t>«отправить заявку в банк»</a:t>
            </a:r>
          </a:p>
        </p:txBody>
      </p:sp>
    </p:spTree>
    <p:extLst>
      <p:ext uri="{BB962C8B-B14F-4D97-AF65-F5344CB8AC3E}">
        <p14:creationId xmlns:p14="http://schemas.microsoft.com/office/powerpoint/2010/main" val="39138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4B56-6024-4815-8089-D846DB3FF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«Карты учащегося»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5E9E5B-E0E6-4DD3-B310-D5971012C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060" y="1690688"/>
            <a:ext cx="7468642" cy="35819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C079E-6DC3-43FF-8006-A2E8E61DED73}"/>
              </a:ext>
            </a:extLst>
          </p:cNvPr>
          <p:cNvSpPr txBox="1"/>
          <p:nvPr/>
        </p:nvSpPr>
        <p:spPr>
          <a:xfrm>
            <a:off x="8275782" y="2189018"/>
            <a:ext cx="3617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Проверяем все данные для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Подачи заявки в банк</a:t>
            </a:r>
          </a:p>
        </p:txBody>
      </p:sp>
    </p:spTree>
    <p:extLst>
      <p:ext uri="{BB962C8B-B14F-4D97-AF65-F5344CB8AC3E}">
        <p14:creationId xmlns:p14="http://schemas.microsoft.com/office/powerpoint/2010/main" val="15662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AF026-BC92-44D5-94A5-37F1BA3F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«Карты учащегося»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2CED57-04D0-4534-BB0B-DFF822841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4" y="1690688"/>
            <a:ext cx="8030696" cy="4029637"/>
          </a:xfr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AC357C7-496A-4662-ADE8-36B14FF5E87A}"/>
              </a:ext>
            </a:extLst>
          </p:cNvPr>
          <p:cNvSpPr/>
          <p:nvPr/>
        </p:nvSpPr>
        <p:spPr>
          <a:xfrm>
            <a:off x="2927929" y="4257965"/>
            <a:ext cx="1967345" cy="3694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F9B5C315-BC8D-4B9A-9E5E-610F0ECE50BD}"/>
              </a:ext>
            </a:extLst>
          </p:cNvPr>
          <p:cNvSpPr/>
          <p:nvPr/>
        </p:nvSpPr>
        <p:spPr>
          <a:xfrm>
            <a:off x="6844146" y="5088947"/>
            <a:ext cx="212436" cy="140392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68823-FDDC-4FB3-B78B-F12E7AA563AA}"/>
              </a:ext>
            </a:extLst>
          </p:cNvPr>
          <p:cNvSpPr txBox="1"/>
          <p:nvPr/>
        </p:nvSpPr>
        <p:spPr>
          <a:xfrm>
            <a:off x="8045480" y="3016251"/>
            <a:ext cx="42610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Если все правильно ставим птичку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«даю согласие на отправку данных»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И нажимаем кнопку «отправить»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Получите сообщение в виде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E57632-CCF9-47DF-904A-C7B3F006A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18" y="4435466"/>
            <a:ext cx="2543530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«Карты учащегося»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C3473F-2699-4B73-A63B-816A03F10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373" y="1476102"/>
            <a:ext cx="3719164" cy="3049716"/>
          </a:xfrm>
        </p:spPr>
      </p:pic>
      <p:sp>
        <p:nvSpPr>
          <p:cNvPr id="6" name="Стрелка: вверх 5">
            <a:extLst>
              <a:ext uri="{FF2B5EF4-FFF2-40B4-BE49-F238E27FC236}">
                <a16:creationId xmlns:a16="http://schemas.microsoft.com/office/drawing/2014/main" id="{C4F3A4CF-6FF4-40A0-BD12-E06651A228D8}"/>
              </a:ext>
            </a:extLst>
          </p:cNvPr>
          <p:cNvSpPr/>
          <p:nvPr/>
        </p:nvSpPr>
        <p:spPr>
          <a:xfrm rot="16200000">
            <a:off x="4334083" y="3451630"/>
            <a:ext cx="230909" cy="6646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10722-2439-4992-9B7E-ACD59449264C}"/>
              </a:ext>
            </a:extLst>
          </p:cNvPr>
          <p:cNvSpPr txBox="1"/>
          <p:nvPr/>
        </p:nvSpPr>
        <p:spPr>
          <a:xfrm>
            <a:off x="4864353" y="3175305"/>
            <a:ext cx="732764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После того как от банка был получен вами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«КОД БАНКА»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Продолжаем оформление двумя способами</a:t>
            </a: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Сайт банка</a:t>
            </a:r>
          </a:p>
          <a:p>
            <a:r>
              <a:rPr lang="ru-RU" sz="1800" u="none" strike="noStrike" dirty="0">
                <a:solidFill>
                  <a:srgbClr val="0000FF"/>
                </a:solidFill>
                <a:effectLst/>
                <a:latin typeface="Helv"/>
                <a:ea typeface="Calibri" panose="020F0502020204030204" pitchFamily="34" charset="0"/>
                <a:hlinkClick r:id="rId3"/>
              </a:rPr>
              <a:t>https://belarusbank.by/ru/fizicheskim_licam/cards/zayavka-karta-study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Интернет-банкинг</a:t>
            </a:r>
          </a:p>
          <a:p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https://ibank.asb.by/wps/portal/ibank/Home/ibLogin/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910722-2439-4992-9B7E-ACD59449264C}"/>
              </a:ext>
            </a:extLst>
          </p:cNvPr>
          <p:cNvSpPr txBox="1"/>
          <p:nvPr/>
        </p:nvSpPr>
        <p:spPr>
          <a:xfrm>
            <a:off x="7195368" y="2266574"/>
            <a:ext cx="48550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Ознакомившись с </a:t>
            </a:r>
            <a:r>
              <a:rPr lang="ru-RU" sz="2400" b="1" dirty="0">
                <a:solidFill>
                  <a:srgbClr val="00B050"/>
                </a:solidFill>
              </a:rPr>
              <a:t>«Условиями оформления Карты учащегося» </a:t>
            </a:r>
            <a:r>
              <a:rPr lang="ru-RU" sz="2400" b="1" dirty="0"/>
              <a:t>заполняем поля: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«Уникальный номер учащегося» -</a:t>
            </a:r>
            <a:r>
              <a:rPr lang="ru-RU" sz="2400" b="1" dirty="0"/>
              <a:t>номер из личного </a:t>
            </a:r>
          </a:p>
          <a:p>
            <a:r>
              <a:rPr lang="ru-RU" sz="2400" b="1" dirty="0"/>
              <a:t>кабинета;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00B0F0"/>
                </a:solidFill>
              </a:rPr>
              <a:t>«Дата рождения» </a:t>
            </a:r>
            <a:r>
              <a:rPr lang="ru-RU" sz="2400" b="1" dirty="0"/>
              <a:t>вашего ребенка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263525"/>
            <a:ext cx="11887200" cy="1325563"/>
          </a:xfrm>
        </p:spPr>
        <p:txBody>
          <a:bodyPr>
            <a:normAutofit/>
          </a:bodyPr>
          <a:lstStyle/>
          <a:p>
            <a:r>
              <a:rPr lang="ru-RU" dirty="0"/>
              <a:t>Оформление «Карты учащегося» </a:t>
            </a:r>
            <a:r>
              <a:rPr lang="ru-RU" b="1" dirty="0"/>
              <a:t>на сайте банка</a:t>
            </a:r>
            <a:br>
              <a:rPr lang="ru-RU" dirty="0"/>
            </a:br>
            <a:r>
              <a:rPr lang="ru-RU" sz="2200" dirty="0">
                <a:solidFill>
                  <a:srgbClr val="0000FF"/>
                </a:solidFill>
                <a:latin typeface="Helv"/>
                <a:ea typeface="Calibri" panose="020F0502020204030204" pitchFamily="34" charset="0"/>
                <a:hlinkClick r:id="rId2"/>
              </a:rPr>
              <a:t>https://belarusbank.by/ru/fizicheskim_licam/cards/zayavka-karta-study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79399" y="1589088"/>
            <a:ext cx="6701913" cy="5067301"/>
            <a:chOff x="2882899" y="1587499"/>
            <a:chExt cx="6701913" cy="506730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/>
            <a:srcRect l="26812" t="10858" r="12029" b="6933"/>
            <a:stretch/>
          </p:blipFill>
          <p:spPr>
            <a:xfrm>
              <a:off x="2882899" y="1587499"/>
              <a:ext cx="6701913" cy="5067301"/>
            </a:xfrm>
            <a:prstGeom prst="rect">
              <a:avLst/>
            </a:prstGeom>
          </p:spPr>
        </p:pic>
        <p:sp>
          <p:nvSpPr>
            <p:cNvPr id="8" name="Стрелка вниз 7"/>
            <p:cNvSpPr/>
            <p:nvPr/>
          </p:nvSpPr>
          <p:spPr>
            <a:xfrm>
              <a:off x="5429225" y="5549900"/>
              <a:ext cx="679475" cy="60026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8486761" y="5549900"/>
              <a:ext cx="679475" cy="600260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Стрелка вниз 10"/>
          <p:cNvSpPr/>
          <p:nvPr/>
        </p:nvSpPr>
        <p:spPr>
          <a:xfrm rot="5400000">
            <a:off x="3194836" y="2393164"/>
            <a:ext cx="336658" cy="88433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609" y="3740467"/>
            <a:ext cx="1536383" cy="10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75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263525"/>
            <a:ext cx="11887200" cy="1325563"/>
          </a:xfrm>
        </p:spPr>
        <p:txBody>
          <a:bodyPr>
            <a:normAutofit/>
          </a:bodyPr>
          <a:lstStyle/>
          <a:p>
            <a:r>
              <a:rPr lang="ru-RU" dirty="0"/>
              <a:t>Оформление «Карты учащегося» на сайте банка</a:t>
            </a:r>
            <a:br>
              <a:rPr lang="ru-RU" dirty="0"/>
            </a:br>
            <a:r>
              <a:rPr lang="ru-RU" sz="2200" dirty="0">
                <a:solidFill>
                  <a:srgbClr val="0000FF"/>
                </a:solidFill>
                <a:latin typeface="Helv"/>
                <a:ea typeface="Calibri" panose="020F0502020204030204" pitchFamily="34" charset="0"/>
                <a:hlinkClick r:id="rId2"/>
              </a:rPr>
              <a:t>https://belarusbank.by/ru/fizicheskim_licam/cards/zayavka-karta-study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10722-2439-4992-9B7E-ACD59449264C}"/>
              </a:ext>
            </a:extLst>
          </p:cNvPr>
          <p:cNvSpPr txBox="1"/>
          <p:nvPr/>
        </p:nvSpPr>
        <p:spPr>
          <a:xfrm>
            <a:off x="326511" y="1577976"/>
            <a:ext cx="6594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При совпадении введенных данных с данными, имеющимися в личном кабинете, на экране отобразятся информация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117975" y="2658593"/>
            <a:ext cx="679475" cy="30013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975" y="2977773"/>
            <a:ext cx="7934325" cy="3352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910722-2439-4992-9B7E-ACD59449264C}"/>
              </a:ext>
            </a:extLst>
          </p:cNvPr>
          <p:cNvSpPr txBox="1"/>
          <p:nvPr/>
        </p:nvSpPr>
        <p:spPr>
          <a:xfrm>
            <a:off x="165100" y="4368423"/>
            <a:ext cx="36734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При не совпадении введенных данных с данными, имеющимися в личном кабинете, данная информация будет недоступна 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3584562" y="5439893"/>
            <a:ext cx="679475" cy="30013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84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1" y="1605986"/>
            <a:ext cx="5810250" cy="52101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941" y="117466"/>
            <a:ext cx="9576059" cy="464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Оформление «Карты учащегося» на сайте банка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32524" y="621503"/>
            <a:ext cx="8918169" cy="984484"/>
            <a:chOff x="-585374" y="877719"/>
            <a:chExt cx="5004441" cy="18527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910722-2439-4992-9B7E-ACD59449264C}"/>
                </a:ext>
              </a:extLst>
            </p:cNvPr>
            <p:cNvSpPr txBox="1"/>
            <p:nvPr/>
          </p:nvSpPr>
          <p:spPr>
            <a:xfrm>
              <a:off x="-585374" y="877719"/>
              <a:ext cx="50044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Вносится дополнительная информация в отношении ребенка, необходимая для выпуска банком Карты учащегося </a:t>
              </a:r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-550227" y="2224521"/>
              <a:ext cx="408400" cy="505931"/>
            </a:xfrm>
            <a:prstGeom prst="downArrow">
              <a:avLst>
                <a:gd name="adj1" fmla="val 41434"/>
                <a:gd name="adj2" fmla="val 63645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855164" y="1274712"/>
            <a:ext cx="8696131" cy="2992345"/>
            <a:chOff x="3387012" y="1172072"/>
            <a:chExt cx="8696131" cy="299234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3387012" y="1172072"/>
              <a:ext cx="8535566" cy="2533650"/>
              <a:chOff x="-3320831" y="2828113"/>
              <a:chExt cx="8535566" cy="2533650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785" y="2828113"/>
                <a:ext cx="4933950" cy="25336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01600" cap="sq">
                <a:solidFill>
                  <a:srgbClr val="FDFDFD"/>
                </a:solidFill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</p:spPr>
          </p:pic>
          <p:sp>
            <p:nvSpPr>
              <p:cNvPr id="15" name="Стрелка вниз 14"/>
              <p:cNvSpPr/>
              <p:nvPr/>
            </p:nvSpPr>
            <p:spPr>
              <a:xfrm rot="16200000">
                <a:off x="-1555283" y="1593563"/>
                <a:ext cx="257131" cy="3788228"/>
              </a:xfrm>
              <a:prstGeom prst="downArrow">
                <a:avLst>
                  <a:gd name="adj1" fmla="val 24046"/>
                  <a:gd name="adj2" fmla="val 24150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6867331" y="3518086"/>
              <a:ext cx="521581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ru-RU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</a:rPr>
                <a:t>Выбор уровня риска позволяет установить  правило расходования ребенком денег. </a:t>
              </a:r>
            </a:p>
          </p:txBody>
        </p:sp>
        <p:sp>
          <p:nvSpPr>
            <p:cNvPr id="21" name="Стрелка вниз 20"/>
            <p:cNvSpPr/>
            <p:nvPr/>
          </p:nvSpPr>
          <p:spPr>
            <a:xfrm>
              <a:off x="11408034" y="3340359"/>
              <a:ext cx="283223" cy="300473"/>
            </a:xfrm>
            <a:prstGeom prst="downArrow">
              <a:avLst>
                <a:gd name="adj1" fmla="val 64511"/>
                <a:gd name="adj2" fmla="val 6364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578903" y="6159135"/>
            <a:ext cx="4298198" cy="373582"/>
            <a:chOff x="1578903" y="6159135"/>
            <a:chExt cx="4298198" cy="373582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4591608" y="6159135"/>
              <a:ext cx="1285493" cy="373582"/>
              <a:chOff x="5125280" y="5732641"/>
              <a:chExt cx="1347661" cy="373582"/>
            </a:xfrm>
          </p:grpSpPr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3013" y="5732641"/>
                <a:ext cx="329928" cy="329927"/>
              </a:xfrm>
              <a:prstGeom prst="rect">
                <a:avLst/>
              </a:prstGeom>
            </p:spPr>
          </p:pic>
          <p:sp>
            <p:nvSpPr>
              <p:cNvPr id="26" name="Прямоугольник 25"/>
              <p:cNvSpPr/>
              <p:nvPr/>
            </p:nvSpPr>
            <p:spPr>
              <a:xfrm>
                <a:off x="5125280" y="5798446"/>
                <a:ext cx="1106123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Проставить</a:t>
                </a:r>
              </a:p>
            </p:txBody>
          </p:sp>
        </p:grpSp>
        <p:sp>
          <p:nvSpPr>
            <p:cNvPr id="30" name="Стрелка вниз 29"/>
            <p:cNvSpPr/>
            <p:nvPr/>
          </p:nvSpPr>
          <p:spPr>
            <a:xfrm rot="5400000">
              <a:off x="2947901" y="4892357"/>
              <a:ext cx="257131" cy="2995127"/>
            </a:xfrm>
            <a:prstGeom prst="downArrow">
              <a:avLst>
                <a:gd name="adj1" fmla="val 53076"/>
                <a:gd name="adj2" fmla="val 241508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325482" y="6451437"/>
            <a:ext cx="3575477" cy="307777"/>
            <a:chOff x="3400130" y="6376789"/>
            <a:chExt cx="3575477" cy="307777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055786" y="6376789"/>
              <a:ext cx="191982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Нажать «Продолжить»</a:t>
              </a:r>
            </a:p>
          </p:txBody>
        </p:sp>
        <p:sp>
          <p:nvSpPr>
            <p:cNvPr id="34" name="Стрелка вниз 33"/>
            <p:cNvSpPr/>
            <p:nvPr/>
          </p:nvSpPr>
          <p:spPr>
            <a:xfrm rot="5400000">
              <a:off x="4141528" y="5702098"/>
              <a:ext cx="204191" cy="1686988"/>
            </a:xfrm>
            <a:prstGeom prst="downArrow">
              <a:avLst>
                <a:gd name="adj1" fmla="val 53076"/>
                <a:gd name="adj2" fmla="val 241508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6380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1676C-FB64-4B41-898A-2C67034D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EF3C7-BD64-4923-BC21-1C39921A4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9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Выбираем «РЕГИСТРАЦИЯ»</a:t>
            </a:r>
          </a:p>
          <a:p>
            <a:pPr marL="0" indent="0">
              <a:buNone/>
            </a:pPr>
            <a:r>
              <a:rPr lang="ru-RU" dirty="0"/>
              <a:t>Вводим свою электронную почту</a:t>
            </a:r>
          </a:p>
          <a:p>
            <a:pPr marL="0" indent="0">
              <a:buNone/>
            </a:pPr>
            <a:r>
              <a:rPr lang="ru-RU" dirty="0"/>
              <a:t>к которой имеете доступ</a:t>
            </a:r>
          </a:p>
          <a:p>
            <a:pPr marL="0" indent="0">
              <a:buNone/>
            </a:pPr>
            <a:r>
              <a:rPr lang="ru-RU" dirty="0"/>
              <a:t>Придумываем и запоминаем пароль</a:t>
            </a:r>
          </a:p>
          <a:p>
            <a:pPr marL="0" indent="0">
              <a:buNone/>
            </a:pPr>
            <a:r>
              <a:rPr lang="ru-RU" dirty="0"/>
              <a:t>будет использоваться при входе</a:t>
            </a:r>
          </a:p>
          <a:p>
            <a:pPr marL="0" indent="0">
              <a:buNone/>
            </a:pPr>
            <a:r>
              <a:rPr lang="ru-RU" dirty="0"/>
              <a:t>Нажимаем «Зарегистрироваться»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8E753C-63C3-45F9-97F6-D22CA3EA2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863" y="1447061"/>
            <a:ext cx="5344357" cy="4523404"/>
          </a:xfrm>
          <a:prstGeom prst="rect">
            <a:avLst/>
          </a:prstGeom>
        </p:spPr>
      </p:pic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5C126AC3-373F-4451-AD72-99DBC3E41F19}"/>
              </a:ext>
            </a:extLst>
          </p:cNvPr>
          <p:cNvSpPr/>
          <p:nvPr/>
        </p:nvSpPr>
        <p:spPr>
          <a:xfrm>
            <a:off x="10137560" y="2817289"/>
            <a:ext cx="1216240" cy="19896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73D6466D-2EFB-4E9D-BA54-78BE95C27E9A}"/>
              </a:ext>
            </a:extLst>
          </p:cNvPr>
          <p:cNvSpPr/>
          <p:nvPr/>
        </p:nvSpPr>
        <p:spPr>
          <a:xfrm>
            <a:off x="10137560" y="3192400"/>
            <a:ext cx="1216240" cy="19896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Стрелка: вверх 8">
            <a:extLst>
              <a:ext uri="{FF2B5EF4-FFF2-40B4-BE49-F238E27FC236}">
                <a16:creationId xmlns:a16="http://schemas.microsoft.com/office/drawing/2014/main" id="{D88A6792-9E8E-4338-B559-1570CAFE3070}"/>
              </a:ext>
            </a:extLst>
          </p:cNvPr>
          <p:cNvSpPr/>
          <p:nvPr/>
        </p:nvSpPr>
        <p:spPr>
          <a:xfrm>
            <a:off x="9863091" y="3746377"/>
            <a:ext cx="71022" cy="110083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4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941" y="117466"/>
            <a:ext cx="9576059" cy="464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Оформление «Карты учащегося» на сайте банка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09730" y="864435"/>
            <a:ext cx="11784001" cy="4128190"/>
            <a:chOff x="109730" y="864435"/>
            <a:chExt cx="11784001" cy="412819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8434" y="2599249"/>
              <a:ext cx="7925297" cy="2393376"/>
            </a:xfrm>
            <a:prstGeom prst="rect">
              <a:avLst/>
            </a:prstGeom>
          </p:spPr>
        </p:pic>
        <p:grpSp>
          <p:nvGrpSpPr>
            <p:cNvPr id="24" name="Группа 23"/>
            <p:cNvGrpSpPr/>
            <p:nvPr/>
          </p:nvGrpSpPr>
          <p:grpSpPr>
            <a:xfrm>
              <a:off x="164593" y="864435"/>
              <a:ext cx="9289824" cy="1543551"/>
              <a:chOff x="164593" y="772994"/>
              <a:chExt cx="9289824" cy="1543551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5817" y="772994"/>
                <a:ext cx="7848600" cy="1514475"/>
              </a:xfrm>
              <a:prstGeom prst="rect">
                <a:avLst/>
              </a:prstGeom>
            </p:spPr>
          </p:pic>
          <p:grpSp>
            <p:nvGrpSpPr>
              <p:cNvPr id="16" name="Группа 15"/>
              <p:cNvGrpSpPr/>
              <p:nvPr/>
            </p:nvGrpSpPr>
            <p:grpSpPr>
              <a:xfrm>
                <a:off x="164593" y="1854878"/>
                <a:ext cx="2075688" cy="461667"/>
                <a:chOff x="256032" y="1847085"/>
                <a:chExt cx="2203704" cy="461667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4910722-2439-4992-9B7E-ACD59449264C}"/>
                    </a:ext>
                  </a:extLst>
                </p:cNvPr>
                <p:cNvSpPr txBox="1"/>
                <p:nvPr/>
              </p:nvSpPr>
              <p:spPr>
                <a:xfrm>
                  <a:off x="256032" y="1847087"/>
                  <a:ext cx="22037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dirty="0"/>
                    <a:t>Нажать </a:t>
                  </a:r>
                </a:p>
              </p:txBody>
            </p:sp>
            <p:sp>
              <p:nvSpPr>
                <p:cNvPr id="14" name="Стрелка вниз 13"/>
                <p:cNvSpPr/>
                <p:nvPr/>
              </p:nvSpPr>
              <p:spPr>
                <a:xfrm rot="16200000">
                  <a:off x="924685" y="1178433"/>
                  <a:ext cx="454919" cy="1792224"/>
                </a:xfrm>
                <a:prstGeom prst="downArrow">
                  <a:avLst>
                    <a:gd name="adj1" fmla="val 58384"/>
                    <a:gd name="adj2" fmla="val 241508"/>
                  </a:avLst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7" name="Группа 16"/>
            <p:cNvGrpSpPr/>
            <p:nvPr/>
          </p:nvGrpSpPr>
          <p:grpSpPr>
            <a:xfrm>
              <a:off x="109730" y="4134037"/>
              <a:ext cx="4343398" cy="454919"/>
              <a:chOff x="-1015931" y="1819655"/>
              <a:chExt cx="3383079" cy="45491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910722-2439-4992-9B7E-ACD59449264C}"/>
                  </a:ext>
                </a:extLst>
              </p:cNvPr>
              <p:cNvSpPr txBox="1"/>
              <p:nvPr/>
            </p:nvSpPr>
            <p:spPr>
              <a:xfrm>
                <a:off x="-1015931" y="1856231"/>
                <a:ext cx="3383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/>
                  <a:t>Выбрать желаемый вариант оформления  </a:t>
                </a:r>
                <a:r>
                  <a:rPr lang="ru-RU" b="1" dirty="0"/>
                  <a:t> </a:t>
                </a:r>
              </a:p>
            </p:txBody>
          </p:sp>
          <p:sp>
            <p:nvSpPr>
              <p:cNvPr id="19" name="Стрелка вниз 18"/>
              <p:cNvSpPr/>
              <p:nvPr/>
            </p:nvSpPr>
            <p:spPr>
              <a:xfrm rot="16200000">
                <a:off x="362681" y="483776"/>
                <a:ext cx="454919" cy="3126678"/>
              </a:xfrm>
              <a:prstGeom prst="downArrow">
                <a:avLst>
                  <a:gd name="adj1" fmla="val 58384"/>
                  <a:gd name="adj2" fmla="val 241508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4505319" y="4560036"/>
              <a:ext cx="2962659" cy="307777"/>
              <a:chOff x="5246233" y="4217863"/>
              <a:chExt cx="2962659" cy="307777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5246233" y="4217863"/>
                <a:ext cx="1919821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Нажать «Продолжить»</a:t>
                </a:r>
              </a:p>
            </p:txBody>
          </p:sp>
          <p:sp>
            <p:nvSpPr>
              <p:cNvPr id="22" name="Стрелка вниз 21"/>
              <p:cNvSpPr/>
              <p:nvPr/>
            </p:nvSpPr>
            <p:spPr>
              <a:xfrm rot="16200000">
                <a:off x="7573335" y="3890082"/>
                <a:ext cx="228277" cy="1042837"/>
              </a:xfrm>
              <a:prstGeom prst="downArrow">
                <a:avLst>
                  <a:gd name="adj1" fmla="val 53076"/>
                  <a:gd name="adj2" fmla="val 241508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9202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4910722-2439-4992-9B7E-ACD59449264C}"/>
              </a:ext>
            </a:extLst>
          </p:cNvPr>
          <p:cNvSpPr txBox="1"/>
          <p:nvPr/>
        </p:nvSpPr>
        <p:spPr>
          <a:xfrm>
            <a:off x="132525" y="682159"/>
            <a:ext cx="1205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При выборе варианта                                                                                                                       к счету законного представителя оформляется карточка в соответствии с выбранными параметрами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941" y="117466"/>
            <a:ext cx="9576059" cy="464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Оформление «Карты учащегося» на сайте банка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853" y="1304096"/>
            <a:ext cx="6945514" cy="280178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7272" y="3303724"/>
            <a:ext cx="4439474" cy="802160"/>
            <a:chOff x="-898017" y="1792220"/>
            <a:chExt cx="4098457" cy="5450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910722-2439-4992-9B7E-ACD59449264C}"/>
                </a:ext>
              </a:extLst>
            </p:cNvPr>
            <p:cNvSpPr txBox="1"/>
            <p:nvPr/>
          </p:nvSpPr>
          <p:spPr>
            <a:xfrm>
              <a:off x="-898017" y="1875569"/>
              <a:ext cx="3966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По результатам заполнения всех полей, отобразиться информация  </a:t>
              </a:r>
              <a:endParaRPr lang="ru-RU" sz="1400" b="1" dirty="0"/>
            </a:p>
          </p:txBody>
        </p:sp>
        <p:sp>
          <p:nvSpPr>
            <p:cNvPr id="8" name="Стрелка вниз 7"/>
            <p:cNvSpPr/>
            <p:nvPr/>
          </p:nvSpPr>
          <p:spPr>
            <a:xfrm rot="16200000">
              <a:off x="913198" y="-5923"/>
              <a:ext cx="489100" cy="4085385"/>
            </a:xfrm>
            <a:prstGeom prst="downArrow">
              <a:avLst>
                <a:gd name="adj1" fmla="val 58384"/>
                <a:gd name="adj2" fmla="val 108133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009" y="709394"/>
            <a:ext cx="5297814" cy="282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910722-2439-4992-9B7E-ACD59449264C}"/>
              </a:ext>
            </a:extLst>
          </p:cNvPr>
          <p:cNvSpPr txBox="1"/>
          <p:nvPr/>
        </p:nvSpPr>
        <p:spPr>
          <a:xfrm>
            <a:off x="0" y="5019988"/>
            <a:ext cx="1204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При выборе варианта                                                                                                                        карточка на имя родителя не оформляется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988" y="5010844"/>
            <a:ext cx="5412398" cy="291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177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941" y="117466"/>
            <a:ext cx="9576059" cy="464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Оформление «Карты учащегося» на сайте банка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10722-2439-4992-9B7E-ACD59449264C}"/>
              </a:ext>
            </a:extLst>
          </p:cNvPr>
          <p:cNvSpPr txBox="1"/>
          <p:nvPr/>
        </p:nvSpPr>
        <p:spPr>
          <a:xfrm>
            <a:off x="136822" y="728036"/>
            <a:ext cx="4483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Заполняется информация в отношении законного представителя (для открытия счета и оформления Карты учащегося на имя ребенка)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561975"/>
            <a:ext cx="7315200" cy="6296025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 rot="16200000">
            <a:off x="4280318" y="954744"/>
            <a:ext cx="679475" cy="513491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99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76" y="1020644"/>
            <a:ext cx="6105525" cy="372427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444320" y="4263588"/>
            <a:ext cx="2962659" cy="307777"/>
            <a:chOff x="5246233" y="4217863"/>
            <a:chExt cx="2962659" cy="30777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246233" y="4217863"/>
              <a:ext cx="191982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Нажать «Продолжить»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rot="16200000">
              <a:off x="7573335" y="3890082"/>
              <a:ext cx="228277" cy="1042837"/>
            </a:xfrm>
            <a:prstGeom prst="downArrow">
              <a:avLst>
                <a:gd name="adj1" fmla="val 53076"/>
                <a:gd name="adj2" fmla="val 241508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16677" y="1706297"/>
            <a:ext cx="2780517" cy="454919"/>
            <a:chOff x="109730" y="4628559"/>
            <a:chExt cx="3394546" cy="4549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910722-2439-4992-9B7E-ACD59449264C}"/>
                </a:ext>
              </a:extLst>
            </p:cNvPr>
            <p:cNvSpPr txBox="1"/>
            <p:nvPr/>
          </p:nvSpPr>
          <p:spPr>
            <a:xfrm>
              <a:off x="109730" y="4665138"/>
              <a:ext cx="3091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/>
                <a:t>Выбрать Минская область</a:t>
              </a:r>
              <a:endParaRPr lang="ru-RU" b="1" dirty="0"/>
            </a:p>
          </p:txBody>
        </p:sp>
        <p:sp>
          <p:nvSpPr>
            <p:cNvPr id="14" name="Стрелка вниз 13"/>
            <p:cNvSpPr/>
            <p:nvPr/>
          </p:nvSpPr>
          <p:spPr>
            <a:xfrm rot="16200000">
              <a:off x="1606975" y="3186178"/>
              <a:ext cx="454919" cy="3339682"/>
            </a:xfrm>
            <a:prstGeom prst="downArrow">
              <a:avLst>
                <a:gd name="adj1" fmla="val 58384"/>
                <a:gd name="adj2" fmla="val 241508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985532" y="2023847"/>
            <a:ext cx="5774127" cy="525253"/>
            <a:chOff x="4647204" y="1584935"/>
            <a:chExt cx="5774127" cy="52525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910722-2439-4992-9B7E-ACD59449264C}"/>
                </a:ext>
              </a:extLst>
            </p:cNvPr>
            <p:cNvSpPr txBox="1"/>
            <p:nvPr/>
          </p:nvSpPr>
          <p:spPr>
            <a:xfrm>
              <a:off x="5046385" y="1685979"/>
              <a:ext cx="537494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/>
                <a:t>Выбрать отделение, в котором удобно получить карточку</a:t>
              </a:r>
            </a:p>
          </p:txBody>
        </p:sp>
        <p:sp>
          <p:nvSpPr>
            <p:cNvPr id="20" name="Стрелка вниз 19"/>
            <p:cNvSpPr/>
            <p:nvPr/>
          </p:nvSpPr>
          <p:spPr>
            <a:xfrm rot="5400000">
              <a:off x="7188427" y="-956288"/>
              <a:ext cx="525253" cy="5607700"/>
            </a:xfrm>
            <a:prstGeom prst="downArrow">
              <a:avLst>
                <a:gd name="adj1" fmla="val 58384"/>
                <a:gd name="adj2" fmla="val 241508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941" y="117466"/>
            <a:ext cx="9576059" cy="464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Оформление «Карты учащегося» на сайте банка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97194" y="3933339"/>
            <a:ext cx="1594201" cy="409747"/>
            <a:chOff x="1690870" y="6733888"/>
            <a:chExt cx="1594201" cy="40974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690870" y="6773203"/>
              <a:ext cx="105509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Проставить</a:t>
              </a:r>
            </a:p>
          </p:txBody>
        </p:sp>
        <p:sp>
          <p:nvSpPr>
            <p:cNvPr id="27" name="Стрелка вниз 26"/>
            <p:cNvSpPr/>
            <p:nvPr/>
          </p:nvSpPr>
          <p:spPr>
            <a:xfrm rot="16200000">
              <a:off x="2283097" y="6141662"/>
              <a:ext cx="409747" cy="1594200"/>
            </a:xfrm>
            <a:prstGeom prst="downArrow">
              <a:avLst>
                <a:gd name="adj1" fmla="val 53076"/>
                <a:gd name="adj2" fmla="val 241508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38833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941" y="117466"/>
            <a:ext cx="9576059" cy="464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Оформление «Карты учащегося» на сайте банка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10722-2439-4992-9B7E-ACD59449264C}"/>
              </a:ext>
            </a:extLst>
          </p:cNvPr>
          <p:cNvSpPr txBox="1"/>
          <p:nvPr/>
        </p:nvSpPr>
        <p:spPr>
          <a:xfrm>
            <a:off x="136823" y="618308"/>
            <a:ext cx="429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Проверить введенные данные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02" y="1079973"/>
            <a:ext cx="5469494" cy="55364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202" y="1768280"/>
            <a:ext cx="2400300" cy="333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752" y="3191464"/>
            <a:ext cx="2190750" cy="3238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702" y="4881333"/>
            <a:ext cx="4876800" cy="4381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910722-2439-4992-9B7E-ACD59449264C}"/>
              </a:ext>
            </a:extLst>
          </p:cNvPr>
          <p:cNvSpPr txBox="1"/>
          <p:nvPr/>
        </p:nvSpPr>
        <p:spPr>
          <a:xfrm>
            <a:off x="6493267" y="664474"/>
            <a:ext cx="562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Для изменения введенной информации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5892717" y="1058966"/>
            <a:ext cx="3643809" cy="1799331"/>
            <a:chOff x="6021171" y="1994184"/>
            <a:chExt cx="3643809" cy="1799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910722-2439-4992-9B7E-ACD59449264C}"/>
                </a:ext>
              </a:extLst>
            </p:cNvPr>
            <p:cNvSpPr txBox="1"/>
            <p:nvPr/>
          </p:nvSpPr>
          <p:spPr>
            <a:xfrm>
              <a:off x="6021171" y="2408521"/>
              <a:ext cx="3309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</a:rPr>
                <a:t>По выбранному варианту оформления карточки для законного представителя </a:t>
              </a:r>
            </a:p>
          </p:txBody>
        </p:sp>
        <p:sp>
          <p:nvSpPr>
            <p:cNvPr id="17" name="Стрелка вниз 16"/>
            <p:cNvSpPr/>
            <p:nvPr/>
          </p:nvSpPr>
          <p:spPr>
            <a:xfrm rot="16200000">
              <a:off x="6943410" y="1071945"/>
              <a:ext cx="1799331" cy="3643809"/>
            </a:xfrm>
            <a:prstGeom prst="downArrow">
              <a:avLst>
                <a:gd name="adj1" fmla="val 63491"/>
                <a:gd name="adj2" fmla="val 52148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892716" y="2890461"/>
            <a:ext cx="3877036" cy="920861"/>
            <a:chOff x="6021171" y="1994186"/>
            <a:chExt cx="3643809" cy="1799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910722-2439-4992-9B7E-ACD59449264C}"/>
                </a:ext>
              </a:extLst>
            </p:cNvPr>
            <p:cNvSpPr txBox="1"/>
            <p:nvPr/>
          </p:nvSpPr>
          <p:spPr>
            <a:xfrm>
              <a:off x="6021171" y="2276845"/>
              <a:ext cx="3309101" cy="126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</a:rPr>
                <a:t>По данным в отношении ребенка</a:t>
              </a:r>
            </a:p>
          </p:txBody>
        </p:sp>
        <p:sp>
          <p:nvSpPr>
            <p:cNvPr id="21" name="Стрелка вниз 20"/>
            <p:cNvSpPr/>
            <p:nvPr/>
          </p:nvSpPr>
          <p:spPr>
            <a:xfrm rot="16200000">
              <a:off x="6943410" y="1071947"/>
              <a:ext cx="1799331" cy="3643809"/>
            </a:xfrm>
            <a:prstGeom prst="downArrow">
              <a:avLst>
                <a:gd name="adj1" fmla="val 65477"/>
                <a:gd name="adj2" fmla="val 125629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083702" y="3943401"/>
            <a:ext cx="4876800" cy="939454"/>
            <a:chOff x="5928490" y="4090531"/>
            <a:chExt cx="5017515" cy="9394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910722-2439-4992-9B7E-ACD59449264C}"/>
                </a:ext>
              </a:extLst>
            </p:cNvPr>
            <p:cNvSpPr txBox="1"/>
            <p:nvPr/>
          </p:nvSpPr>
          <p:spPr>
            <a:xfrm>
              <a:off x="7176295" y="4090531"/>
              <a:ext cx="2828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</a:rPr>
                <a:t>По данным в отношении законного представителя</a:t>
              </a:r>
            </a:p>
          </p:txBody>
        </p:sp>
        <p:sp>
          <p:nvSpPr>
            <p:cNvPr id="24" name="Стрелка вниз 23"/>
            <p:cNvSpPr/>
            <p:nvPr/>
          </p:nvSpPr>
          <p:spPr>
            <a:xfrm>
              <a:off x="5928490" y="4106945"/>
              <a:ext cx="5017515" cy="923040"/>
            </a:xfrm>
            <a:prstGeom prst="downArrow">
              <a:avLst>
                <a:gd name="adj1" fmla="val 63491"/>
                <a:gd name="adj2" fmla="val 61442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233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941" y="117466"/>
            <a:ext cx="9576059" cy="464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Оформление «Карты учащегося» на сайте банка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10722-2439-4992-9B7E-ACD59449264C}"/>
              </a:ext>
            </a:extLst>
          </p:cNvPr>
          <p:cNvSpPr txBox="1"/>
          <p:nvPr/>
        </p:nvSpPr>
        <p:spPr>
          <a:xfrm>
            <a:off x="130971" y="614583"/>
            <a:ext cx="1159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Завершить оформление Карты учащегося к новому счету законного представителя.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18872" y="2962406"/>
            <a:ext cx="11669458" cy="947265"/>
            <a:chOff x="402336" y="3867721"/>
            <a:chExt cx="11669458" cy="94726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3867721"/>
              <a:ext cx="9785794" cy="947265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402336" y="4292403"/>
              <a:ext cx="6242284" cy="445001"/>
              <a:chOff x="6021171" y="1994186"/>
              <a:chExt cx="3643809" cy="179933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910722-2439-4992-9B7E-ACD59449264C}"/>
                  </a:ext>
                </a:extLst>
              </p:cNvPr>
              <p:cNvSpPr txBox="1"/>
              <p:nvPr/>
            </p:nvSpPr>
            <p:spPr>
              <a:xfrm>
                <a:off x="6021171" y="2121942"/>
                <a:ext cx="3590336" cy="1368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/>
                  <a:t>Без оформления карточки на имя законного представителя</a:t>
                </a:r>
              </a:p>
            </p:txBody>
          </p:sp>
          <p:sp>
            <p:nvSpPr>
              <p:cNvPr id="13" name="Стрелка вниз 12"/>
              <p:cNvSpPr/>
              <p:nvPr/>
            </p:nvSpPr>
            <p:spPr>
              <a:xfrm rot="16200000">
                <a:off x="6943410" y="1071947"/>
                <a:ext cx="1799331" cy="3643809"/>
              </a:xfrm>
              <a:prstGeom prst="downArrow">
                <a:avLst>
                  <a:gd name="adj1" fmla="val 65477"/>
                  <a:gd name="adj2" fmla="val 125629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118872" y="1266864"/>
            <a:ext cx="11782992" cy="1506141"/>
            <a:chOff x="118872" y="1477176"/>
            <a:chExt cx="11782992" cy="1506141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18872" y="1477176"/>
              <a:ext cx="11602782" cy="982921"/>
              <a:chOff x="402336" y="1711643"/>
              <a:chExt cx="11602782" cy="982921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5999" y="1711643"/>
                <a:ext cx="9719119" cy="982921"/>
              </a:xfrm>
              <a:prstGeom prst="rect">
                <a:avLst/>
              </a:prstGeom>
            </p:spPr>
          </p:pic>
          <p:grpSp>
            <p:nvGrpSpPr>
              <p:cNvPr id="8" name="Группа 7"/>
              <p:cNvGrpSpPr/>
              <p:nvPr/>
            </p:nvGrpSpPr>
            <p:grpSpPr>
              <a:xfrm>
                <a:off x="402336" y="2179571"/>
                <a:ext cx="5714980" cy="445001"/>
                <a:chOff x="6021171" y="1994186"/>
                <a:chExt cx="3643809" cy="1799331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4910722-2439-4992-9B7E-ACD59449264C}"/>
                    </a:ext>
                  </a:extLst>
                </p:cNvPr>
                <p:cNvSpPr txBox="1"/>
                <p:nvPr/>
              </p:nvSpPr>
              <p:spPr>
                <a:xfrm>
                  <a:off x="6021171" y="2121942"/>
                  <a:ext cx="3590336" cy="11426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b="1" dirty="0"/>
                    <a:t>При оформление карточки на имя законного представителя</a:t>
                  </a:r>
                </a:p>
              </p:txBody>
            </p:sp>
            <p:sp>
              <p:nvSpPr>
                <p:cNvPr id="10" name="Стрелка вниз 9"/>
                <p:cNvSpPr/>
                <p:nvPr/>
              </p:nvSpPr>
              <p:spPr>
                <a:xfrm rot="16200000">
                  <a:off x="6943410" y="1071947"/>
                  <a:ext cx="1799331" cy="3643809"/>
                </a:xfrm>
                <a:prstGeom prst="downArrow">
                  <a:avLst>
                    <a:gd name="adj1" fmla="val 65477"/>
                    <a:gd name="adj2" fmla="val 125629"/>
                  </a:avLst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</p:grpSp>
        </p:grpSp>
        <p:sp>
          <p:nvSpPr>
            <p:cNvPr id="16" name="Прямоугольник 15"/>
            <p:cNvSpPr/>
            <p:nvPr/>
          </p:nvSpPr>
          <p:spPr>
            <a:xfrm>
              <a:off x="7403970" y="2460097"/>
              <a:ext cx="449789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1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</a:rPr>
                <a:t>В случае неуспешной оплаты, заявка на оформление Карты учащегося не будет принята банком</a:t>
              </a:r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7349108" y="2299779"/>
              <a:ext cx="444361" cy="192275"/>
            </a:xfrm>
            <a:prstGeom prst="downArrow">
              <a:avLst>
                <a:gd name="adj1" fmla="val 50000"/>
                <a:gd name="adj2" fmla="val 7022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380" y="4099072"/>
            <a:ext cx="5625274" cy="241775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 rot="16200000">
            <a:off x="2783801" y="1769622"/>
            <a:ext cx="671844" cy="5977504"/>
            <a:chOff x="8374331" y="4105073"/>
            <a:chExt cx="2571672" cy="92491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910722-2439-4992-9B7E-ACD59449264C}"/>
                </a:ext>
              </a:extLst>
            </p:cNvPr>
            <p:cNvSpPr txBox="1"/>
            <p:nvPr/>
          </p:nvSpPr>
          <p:spPr>
            <a:xfrm rot="5400000">
              <a:off x="9363069" y="4141517"/>
              <a:ext cx="910764" cy="83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/>
                <a:t>При успешном завершении оформления отобразиться информация</a:t>
              </a:r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8374331" y="4106945"/>
              <a:ext cx="2571672" cy="923040"/>
            </a:xfrm>
            <a:prstGeom prst="downArrow">
              <a:avLst>
                <a:gd name="adj1" fmla="val 63491"/>
                <a:gd name="adj2" fmla="val 102273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09818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09" y="734568"/>
            <a:ext cx="11515725" cy="5334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5" y="117466"/>
            <a:ext cx="10765536" cy="464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Оформление «Карты учащегося» </a:t>
            </a:r>
            <a:r>
              <a:rPr lang="ru-RU" sz="4000" b="1" dirty="0"/>
              <a:t>в Интернет-банкинге</a:t>
            </a:r>
          </a:p>
        </p:txBody>
      </p:sp>
    </p:spTree>
    <p:extLst>
      <p:ext uri="{BB962C8B-B14F-4D97-AF65-F5344CB8AC3E}">
        <p14:creationId xmlns:p14="http://schemas.microsoft.com/office/powerpoint/2010/main" val="4198292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471" y="117466"/>
            <a:ext cx="9558529" cy="46426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Оформление «Карты учащегося» в Интернет-банкинге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703708" y="656082"/>
            <a:ext cx="9574149" cy="5600700"/>
            <a:chOff x="703708" y="656082"/>
            <a:chExt cx="9574149" cy="56007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708" y="656082"/>
              <a:ext cx="6105525" cy="5600700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7072608" y="2946445"/>
              <a:ext cx="3205249" cy="509988"/>
              <a:chOff x="4647203" y="1584936"/>
              <a:chExt cx="6093966" cy="52525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910722-2439-4992-9B7E-ACD59449264C}"/>
                  </a:ext>
                </a:extLst>
              </p:cNvPr>
              <p:cNvSpPr txBox="1"/>
              <p:nvPr/>
            </p:nvSpPr>
            <p:spPr>
              <a:xfrm>
                <a:off x="5525670" y="1673236"/>
                <a:ext cx="5215499" cy="332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b="1" dirty="0"/>
                  <a:t>Ознакомиться с информацией</a:t>
                </a:r>
              </a:p>
            </p:txBody>
          </p:sp>
          <p:sp>
            <p:nvSpPr>
              <p:cNvPr id="9" name="Стрелка вниз 8"/>
              <p:cNvSpPr/>
              <p:nvPr/>
            </p:nvSpPr>
            <p:spPr>
              <a:xfrm rot="5400000">
                <a:off x="7388096" y="-1155957"/>
                <a:ext cx="525253" cy="6007040"/>
              </a:xfrm>
              <a:prstGeom prst="downArrow">
                <a:avLst>
                  <a:gd name="adj1" fmla="val 58384"/>
                  <a:gd name="adj2" fmla="val 241508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6809232" y="5785024"/>
              <a:ext cx="1629234" cy="323166"/>
              <a:chOff x="4647200" y="1638430"/>
              <a:chExt cx="3097573" cy="32316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910722-2439-4992-9B7E-ACD59449264C}"/>
                  </a:ext>
                </a:extLst>
              </p:cNvPr>
              <p:cNvSpPr txBox="1"/>
              <p:nvPr/>
            </p:nvSpPr>
            <p:spPr>
              <a:xfrm>
                <a:off x="5147942" y="1638430"/>
                <a:ext cx="2596831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b="1" dirty="0"/>
                  <a:t>Нажать</a:t>
                </a:r>
              </a:p>
            </p:txBody>
          </p:sp>
          <p:sp>
            <p:nvSpPr>
              <p:cNvPr id="12" name="Стрелка вниз 11"/>
              <p:cNvSpPr/>
              <p:nvPr/>
            </p:nvSpPr>
            <p:spPr>
              <a:xfrm rot="5400000">
                <a:off x="6021113" y="312066"/>
                <a:ext cx="248186" cy="2996011"/>
              </a:xfrm>
              <a:prstGeom prst="downArrow">
                <a:avLst>
                  <a:gd name="adj1" fmla="val 58384"/>
                  <a:gd name="adj2" fmla="val 24150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авая фигурная скобка 15"/>
            <p:cNvSpPr/>
            <p:nvPr/>
          </p:nvSpPr>
          <p:spPr>
            <a:xfrm>
              <a:off x="6510528" y="1106424"/>
              <a:ext cx="466344" cy="4251960"/>
            </a:xfrm>
            <a:prstGeom prst="rightBrace">
              <a:avLst>
                <a:gd name="adj1" fmla="val 55577"/>
                <a:gd name="adj2" fmla="val 49140"/>
              </a:avLst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30085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031" y="117466"/>
            <a:ext cx="9649969" cy="46426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Оформление «Карты учащегося» в Интернет-банкинге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380200" y="1593722"/>
            <a:ext cx="7200900" cy="4207057"/>
            <a:chOff x="637221" y="807338"/>
            <a:chExt cx="7200900" cy="420705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221" y="2680770"/>
              <a:ext cx="7200900" cy="233362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2961" y="807338"/>
              <a:ext cx="2495550" cy="1647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Стрелка вправо с вырезом 7"/>
            <p:cNvSpPr/>
            <p:nvPr/>
          </p:nvSpPr>
          <p:spPr>
            <a:xfrm rot="4051961">
              <a:off x="3539024" y="2769194"/>
              <a:ext cx="1245569" cy="161667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0040" y="851928"/>
            <a:ext cx="6053328" cy="523220"/>
            <a:chOff x="6428232" y="1013078"/>
            <a:chExt cx="5336472" cy="52322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428232" y="1013078"/>
              <a:ext cx="5336472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Заполнить поля, обозначенные                                , нажать «Продолжить»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639630" y="1013078"/>
              <a:ext cx="1060704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43411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97272" y="349599"/>
            <a:ext cx="10333439" cy="6361189"/>
            <a:chOff x="1364784" y="466344"/>
            <a:chExt cx="10333439" cy="6361189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167128" y="466344"/>
              <a:ext cx="9531095" cy="6361189"/>
              <a:chOff x="76388" y="520759"/>
              <a:chExt cx="9710739" cy="6337241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388" y="520759"/>
                <a:ext cx="4102419" cy="6337241"/>
              </a:xfrm>
              <a:prstGeom prst="rect">
                <a:avLst/>
              </a:prstGeom>
            </p:spPr>
          </p:pic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90415" y="2587752"/>
                <a:ext cx="5696712" cy="205968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9" name="Стрелка вправо 8"/>
              <p:cNvSpPr/>
              <p:nvPr/>
            </p:nvSpPr>
            <p:spPr>
              <a:xfrm>
                <a:off x="3703320" y="2587752"/>
                <a:ext cx="996696" cy="274320"/>
              </a:xfrm>
              <a:prstGeom prst="rightArrow">
                <a:avLst>
                  <a:gd name="adj1" fmla="val 50000"/>
                  <a:gd name="adj2" fmla="val 182004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 rot="16200000">
              <a:off x="637949" y="4722763"/>
              <a:ext cx="179222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Заполнить</a:t>
              </a:r>
            </a:p>
          </p:txBody>
        </p:sp>
        <p:sp>
          <p:nvSpPr>
            <p:cNvPr id="11" name="Левая фигурная скобка 10"/>
            <p:cNvSpPr/>
            <p:nvPr/>
          </p:nvSpPr>
          <p:spPr>
            <a:xfrm>
              <a:off x="1655560" y="3639312"/>
              <a:ext cx="511568" cy="2505456"/>
            </a:xfrm>
            <a:prstGeom prst="leftBrace">
              <a:avLst>
                <a:gd name="adj1" fmla="val 79541"/>
                <a:gd name="adj2" fmla="val 50000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16157" y="6090116"/>
            <a:ext cx="1629143" cy="312808"/>
            <a:chOff x="1690871" y="6707381"/>
            <a:chExt cx="1541143" cy="62561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734121" y="6707381"/>
              <a:ext cx="1497893" cy="6155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Проставить                 </a:t>
              </a:r>
              <a:r>
                <a:rPr lang="ru-RU" sz="1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٧</a:t>
              </a:r>
              <a:endParaRPr lang="ru-RU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Стрелка вниз 14"/>
            <p:cNvSpPr/>
            <p:nvPr/>
          </p:nvSpPr>
          <p:spPr>
            <a:xfrm rot="16200000">
              <a:off x="2016670" y="6444664"/>
              <a:ext cx="562532" cy="1214130"/>
            </a:xfrm>
            <a:prstGeom prst="downArrow">
              <a:avLst>
                <a:gd name="adj1" fmla="val 53076"/>
                <a:gd name="adj2" fmla="val 241508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9" y="117466"/>
            <a:ext cx="9677401" cy="46426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Оформление «Карты учащегося» в Интернет-банкинге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5526142" y="6397893"/>
            <a:ext cx="1629234" cy="323166"/>
            <a:chOff x="6961632" y="5937424"/>
            <a:chExt cx="1629234" cy="3231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910722-2439-4992-9B7E-ACD59449264C}"/>
                </a:ext>
              </a:extLst>
            </p:cNvPr>
            <p:cNvSpPr txBox="1"/>
            <p:nvPr/>
          </p:nvSpPr>
          <p:spPr>
            <a:xfrm>
              <a:off x="7307316" y="5937424"/>
              <a:ext cx="128355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/>
                <a:t>Нажать</a:t>
              </a:r>
            </a:p>
          </p:txBody>
        </p:sp>
        <p:sp>
          <p:nvSpPr>
            <p:cNvPr id="18" name="Стрелка вниз 17"/>
            <p:cNvSpPr/>
            <p:nvPr/>
          </p:nvSpPr>
          <p:spPr>
            <a:xfrm rot="5400000">
              <a:off x="7625447" y="5321158"/>
              <a:ext cx="248186" cy="1575815"/>
            </a:xfrm>
            <a:prstGeom prst="downArrow">
              <a:avLst>
                <a:gd name="adj1" fmla="val 58384"/>
                <a:gd name="adj2" fmla="val 241508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6826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96460-C3F8-4DD8-8D1D-1BEDF2E55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4C372B-0A60-4758-AFE9-F8E398997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9997"/>
            <a:ext cx="10402752" cy="3258005"/>
          </a:xfrm>
        </p:spPr>
      </p:pic>
    </p:spTree>
    <p:extLst>
      <p:ext uri="{BB962C8B-B14F-4D97-AF65-F5344CB8AC3E}">
        <p14:creationId xmlns:p14="http://schemas.microsoft.com/office/powerpoint/2010/main" val="32433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5" y="117466"/>
            <a:ext cx="10765536" cy="464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Оформление «Карты учащегося» в Интернет-банкинге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11140" y="1082949"/>
            <a:ext cx="12080860" cy="2786119"/>
            <a:chOff x="98948" y="1563624"/>
            <a:chExt cx="12080860" cy="278611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98948" y="1563624"/>
              <a:ext cx="3158524" cy="841249"/>
              <a:chOff x="479781" y="2478024"/>
              <a:chExt cx="3159531" cy="841249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79781" y="2637039"/>
                <a:ext cx="233327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1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Выбрать желаемый вариант </a:t>
                </a:r>
              </a:p>
              <a:p>
                <a:r>
                  <a:rPr lang="ru-RU" sz="1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оформления карточки</a:t>
                </a:r>
              </a:p>
            </p:txBody>
          </p:sp>
          <p:sp>
            <p:nvSpPr>
              <p:cNvPr id="7" name="Стрелка вниз 6"/>
              <p:cNvSpPr/>
              <p:nvPr/>
            </p:nvSpPr>
            <p:spPr>
              <a:xfrm rot="16200000">
                <a:off x="1638923" y="1318885"/>
                <a:ext cx="841249" cy="3159528"/>
              </a:xfrm>
              <a:prstGeom prst="downArrow">
                <a:avLst>
                  <a:gd name="adj1" fmla="val 58384"/>
                  <a:gd name="adj2" fmla="val 241508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3257472" y="1816093"/>
              <a:ext cx="8922336" cy="2533650"/>
              <a:chOff x="2873424" y="1816093"/>
              <a:chExt cx="8922336" cy="2533650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73424" y="1816093"/>
                <a:ext cx="7791450" cy="25336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10" name="Группа 9"/>
              <p:cNvGrpSpPr/>
              <p:nvPr/>
            </p:nvGrpSpPr>
            <p:grpSpPr>
              <a:xfrm>
                <a:off x="10562766" y="3868755"/>
                <a:ext cx="1232994" cy="323165"/>
                <a:chOff x="6961632" y="5937424"/>
                <a:chExt cx="1232994" cy="323165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4910722-2439-4992-9B7E-ACD59449264C}"/>
                    </a:ext>
                  </a:extLst>
                </p:cNvPr>
                <p:cNvSpPr txBox="1"/>
                <p:nvPr/>
              </p:nvSpPr>
              <p:spPr>
                <a:xfrm>
                  <a:off x="7307316" y="5937424"/>
                  <a:ext cx="88731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500" b="1" dirty="0"/>
                    <a:t>Нажать</a:t>
                  </a:r>
                </a:p>
              </p:txBody>
            </p:sp>
            <p:sp>
              <p:nvSpPr>
                <p:cNvPr id="12" name="Стрелка вниз 11"/>
                <p:cNvSpPr/>
                <p:nvPr/>
              </p:nvSpPr>
              <p:spPr>
                <a:xfrm rot="5400000">
                  <a:off x="7399172" y="5547433"/>
                  <a:ext cx="248186" cy="1123265"/>
                </a:xfrm>
                <a:prstGeom prst="downArrow">
                  <a:avLst>
                    <a:gd name="adj1" fmla="val 58384"/>
                    <a:gd name="adj2" fmla="val 241508"/>
                  </a:avLst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16" name="Группа 15"/>
          <p:cNvGrpSpPr/>
          <p:nvPr/>
        </p:nvGrpSpPr>
        <p:grpSpPr>
          <a:xfrm>
            <a:off x="0" y="4961080"/>
            <a:ext cx="10237739" cy="1668320"/>
            <a:chOff x="0" y="5004234"/>
            <a:chExt cx="10237739" cy="16683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5004234"/>
              <a:ext cx="1023773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dirty="0">
                  <a:ln w="6600">
                    <a:solidFill>
                      <a:srgbClr val="20D672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На слайдах 44, 45 визуализирована дополнительная информация при выборе вариантов: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6465" y="6110579"/>
              <a:ext cx="7229475" cy="56197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192" y="5502402"/>
              <a:ext cx="7191375" cy="57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4466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" y="462278"/>
            <a:ext cx="7810500" cy="5143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5" y="117466"/>
            <a:ext cx="10765536" cy="464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Оформление «Карты учащегося» в Интернет-банкинге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80288" y="976628"/>
            <a:ext cx="11411712" cy="5881372"/>
            <a:chOff x="780288" y="976628"/>
            <a:chExt cx="11411712" cy="588137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780288" y="976628"/>
              <a:ext cx="11411712" cy="5881372"/>
              <a:chOff x="0" y="590550"/>
              <a:chExt cx="11950425" cy="6267450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4915" y="590550"/>
                <a:ext cx="4276725" cy="6267450"/>
              </a:xfrm>
              <a:prstGeom prst="rect">
                <a:avLst/>
              </a:prstGeom>
            </p:spPr>
          </p:pic>
          <p:grpSp>
            <p:nvGrpSpPr>
              <p:cNvPr id="20" name="Группа 19"/>
              <p:cNvGrpSpPr/>
              <p:nvPr/>
            </p:nvGrpSpPr>
            <p:grpSpPr>
              <a:xfrm>
                <a:off x="0" y="1160393"/>
                <a:ext cx="11950425" cy="5082886"/>
                <a:chOff x="0" y="1160393"/>
                <a:chExt cx="11950425" cy="5082886"/>
              </a:xfrm>
            </p:grpSpPr>
            <p:sp>
              <p:nvSpPr>
                <p:cNvPr id="3" name="Левая фигурная скобка 2"/>
                <p:cNvSpPr/>
                <p:nvPr/>
              </p:nvSpPr>
              <p:spPr>
                <a:xfrm>
                  <a:off x="2685990" y="1268943"/>
                  <a:ext cx="521329" cy="4974336"/>
                </a:xfrm>
                <a:prstGeom prst="leftBrace">
                  <a:avLst>
                    <a:gd name="adj1" fmla="val 121901"/>
                    <a:gd name="adj2" fmla="val 50000"/>
                  </a:avLst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" name="Группа 11"/>
                <p:cNvGrpSpPr/>
                <p:nvPr/>
              </p:nvGrpSpPr>
              <p:grpSpPr>
                <a:xfrm>
                  <a:off x="0" y="2478024"/>
                  <a:ext cx="2642617" cy="2535420"/>
                  <a:chOff x="0" y="2478024"/>
                  <a:chExt cx="2642617" cy="2535420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0" y="2478024"/>
                    <a:ext cx="2642617" cy="2535420"/>
                    <a:chOff x="88100" y="2637039"/>
                    <a:chExt cx="3280559" cy="1937745"/>
                  </a:xfrm>
                </p:grpSpPr>
                <p:sp>
                  <p:nvSpPr>
                    <p:cNvPr id="5" name="Прямоугольник 4"/>
                    <p:cNvSpPr/>
                    <p:nvPr/>
                  </p:nvSpPr>
                  <p:spPr>
                    <a:xfrm>
                      <a:off x="88100" y="2637039"/>
                      <a:ext cx="281501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marL="357188"/>
                      <a:endParaRPr lang="ru-RU" sz="1400" dirty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7" name="Стрелка вниз 6"/>
                    <p:cNvSpPr/>
                    <p:nvPr/>
                  </p:nvSpPr>
                  <p:spPr>
                    <a:xfrm rot="16200000">
                      <a:off x="795819" y="2001943"/>
                      <a:ext cx="1921880" cy="3223801"/>
                    </a:xfrm>
                    <a:prstGeom prst="downArrow">
                      <a:avLst>
                        <a:gd name="adj1" fmla="val 62068"/>
                        <a:gd name="adj2" fmla="val 73373"/>
                      </a:avLst>
                    </a:prstGeom>
                    <a:noFill/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" name="Прямоугольник 7"/>
                  <p:cNvSpPr/>
                  <p:nvPr/>
                </p:nvSpPr>
                <p:spPr>
                  <a:xfrm>
                    <a:off x="11432" y="3216128"/>
                    <a:ext cx="2153411" cy="107996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r>
                      <a:rPr lang="ru-RU" sz="1400" dirty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Заполнение/проверка информации в отношении открытия счета на имя законного представителя</a:t>
                    </a:r>
                  </a:p>
                </p:txBody>
              </p:sp>
              <p:sp>
                <p:nvSpPr>
                  <p:cNvPr id="26" name="Прямоугольник 25"/>
                  <p:cNvSpPr/>
                  <p:nvPr/>
                </p:nvSpPr>
                <p:spPr>
                  <a:xfrm>
                    <a:off x="0" y="3222712"/>
                    <a:ext cx="2153411" cy="107996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r>
                      <a:rPr lang="ru-RU" sz="1400" dirty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Заполнение/проверка информации в отношении открытия счета на имя законного представителя</a:t>
                    </a:r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455664" y="1160393"/>
                  <a:ext cx="5494761" cy="2046591"/>
                  <a:chOff x="6510528" y="1160393"/>
                  <a:chExt cx="5494761" cy="2046591"/>
                </a:xfrm>
              </p:grpSpPr>
              <p:pic>
                <p:nvPicPr>
                  <p:cNvPr id="10" name="Рисунок 9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581623" y="1160393"/>
                    <a:ext cx="3423666" cy="2046591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pic>
                <p:nvPicPr>
                  <p:cNvPr id="13" name="Рисунок 12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422602" y="1600948"/>
                    <a:ext cx="1159021" cy="897833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sp>
                <p:nvSpPr>
                  <p:cNvPr id="14" name="Стрелка вправо 13"/>
                  <p:cNvSpPr/>
                  <p:nvPr/>
                </p:nvSpPr>
                <p:spPr>
                  <a:xfrm>
                    <a:off x="6510528" y="1238733"/>
                    <a:ext cx="2071095" cy="142012"/>
                  </a:xfrm>
                  <a:prstGeom prst="rightArrow">
                    <a:avLst>
                      <a:gd name="adj1" fmla="val 50000"/>
                      <a:gd name="adj2" fmla="val 443847"/>
                    </a:avLst>
                  </a:prstGeom>
                  <a:solidFill>
                    <a:srgbClr val="20D672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Стрелка вправо 14"/>
                  <p:cNvSpPr/>
                  <p:nvPr/>
                </p:nvSpPr>
                <p:spPr>
                  <a:xfrm>
                    <a:off x="6510528" y="1667599"/>
                    <a:ext cx="912074" cy="123903"/>
                  </a:xfrm>
                  <a:prstGeom prst="rightArrow">
                    <a:avLst>
                      <a:gd name="adj1" fmla="val 50000"/>
                      <a:gd name="adj2" fmla="val 183048"/>
                    </a:avLst>
                  </a:prstGeom>
                  <a:solidFill>
                    <a:srgbClr val="20D672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25" name="Группа 24"/>
            <p:cNvGrpSpPr/>
            <p:nvPr/>
          </p:nvGrpSpPr>
          <p:grpSpPr>
            <a:xfrm>
              <a:off x="7915114" y="6476572"/>
              <a:ext cx="1232994" cy="323165"/>
              <a:chOff x="10946814" y="3868755"/>
              <a:chExt cx="1232994" cy="323165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910722-2439-4992-9B7E-ACD59449264C}"/>
                  </a:ext>
                </a:extLst>
              </p:cNvPr>
              <p:cNvSpPr txBox="1"/>
              <p:nvPr/>
            </p:nvSpPr>
            <p:spPr>
              <a:xfrm>
                <a:off x="11292498" y="3868755"/>
                <a:ext cx="88731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b="1" dirty="0"/>
                  <a:t>Нажать</a:t>
                </a:r>
              </a:p>
            </p:txBody>
          </p:sp>
          <p:sp>
            <p:nvSpPr>
              <p:cNvPr id="24" name="Стрелка вниз 23"/>
              <p:cNvSpPr/>
              <p:nvPr/>
            </p:nvSpPr>
            <p:spPr>
              <a:xfrm rot="5400000">
                <a:off x="11384354" y="3478764"/>
                <a:ext cx="248186" cy="1123265"/>
              </a:xfrm>
              <a:prstGeom prst="downArrow">
                <a:avLst>
                  <a:gd name="adj1" fmla="val 58384"/>
                  <a:gd name="adj2" fmla="val 24150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73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5" y="117466"/>
            <a:ext cx="10765536" cy="464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Оформление «Карты учащегося» в Интернет-банкинге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112" y="678752"/>
            <a:ext cx="5969508" cy="565799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38618" y="932689"/>
            <a:ext cx="3109710" cy="548639"/>
            <a:chOff x="479782" y="2478024"/>
            <a:chExt cx="3159530" cy="84124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79782" y="2671200"/>
              <a:ext cx="2107460" cy="3988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14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Ознакомится с Офертой</a:t>
              </a:r>
            </a:p>
          </p:txBody>
        </p:sp>
        <p:sp>
          <p:nvSpPr>
            <p:cNvPr id="9" name="Стрелка вниз 8"/>
            <p:cNvSpPr/>
            <p:nvPr/>
          </p:nvSpPr>
          <p:spPr>
            <a:xfrm rot="16200000">
              <a:off x="1638923" y="1318885"/>
              <a:ext cx="841249" cy="3159528"/>
            </a:xfrm>
            <a:prstGeom prst="downArrow">
              <a:avLst>
                <a:gd name="adj1" fmla="val 58384"/>
                <a:gd name="adj2" fmla="val 241508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953517" y="5450036"/>
            <a:ext cx="1629143" cy="312808"/>
            <a:chOff x="1690871" y="6707381"/>
            <a:chExt cx="1541143" cy="62561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734121" y="6707381"/>
              <a:ext cx="1497893" cy="6155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Проставить                 </a:t>
              </a:r>
              <a:r>
                <a:rPr lang="ru-RU" sz="1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٧</a:t>
              </a:r>
              <a:endParaRPr lang="ru-RU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Стрелка вниз 14"/>
            <p:cNvSpPr/>
            <p:nvPr/>
          </p:nvSpPr>
          <p:spPr>
            <a:xfrm rot="16200000">
              <a:off x="2016670" y="6444664"/>
              <a:ext cx="562532" cy="1214130"/>
            </a:xfrm>
            <a:prstGeom prst="downArrow">
              <a:avLst>
                <a:gd name="adj1" fmla="val 53076"/>
                <a:gd name="adj2" fmla="val 241508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147221" y="5893170"/>
            <a:ext cx="1232994" cy="323165"/>
            <a:chOff x="10946814" y="3868755"/>
            <a:chExt cx="1232994" cy="3231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910722-2439-4992-9B7E-ACD59449264C}"/>
                </a:ext>
              </a:extLst>
            </p:cNvPr>
            <p:cNvSpPr txBox="1"/>
            <p:nvPr/>
          </p:nvSpPr>
          <p:spPr>
            <a:xfrm>
              <a:off x="11292498" y="3868755"/>
              <a:ext cx="8873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/>
                <a:t>Нажать</a:t>
              </a:r>
            </a:p>
          </p:txBody>
        </p:sp>
        <p:sp>
          <p:nvSpPr>
            <p:cNvPr id="18" name="Стрелка вниз 17"/>
            <p:cNvSpPr/>
            <p:nvPr/>
          </p:nvSpPr>
          <p:spPr>
            <a:xfrm rot="5400000">
              <a:off x="11384354" y="3478764"/>
              <a:ext cx="248186" cy="1123265"/>
            </a:xfrm>
            <a:prstGeom prst="downArrow">
              <a:avLst>
                <a:gd name="adj1" fmla="val 58384"/>
                <a:gd name="adj2" fmla="val 241508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13583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5" y="117466"/>
            <a:ext cx="10765536" cy="464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Оформление «Карты учащегося» в Интернет-банкинге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73381" y="683683"/>
            <a:ext cx="5447416" cy="1236557"/>
            <a:chOff x="173381" y="683683"/>
            <a:chExt cx="6369791" cy="1286637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381" y="683683"/>
              <a:ext cx="4942006" cy="1286637"/>
            </a:xfrm>
            <a:prstGeom prst="rect">
              <a:avLst/>
            </a:prstGeom>
          </p:spPr>
        </p:pic>
        <p:grpSp>
          <p:nvGrpSpPr>
            <p:cNvPr id="19" name="Группа 18"/>
            <p:cNvGrpSpPr/>
            <p:nvPr/>
          </p:nvGrpSpPr>
          <p:grpSpPr>
            <a:xfrm>
              <a:off x="5115387" y="1591778"/>
              <a:ext cx="1427785" cy="336253"/>
              <a:chOff x="10946814" y="3868755"/>
              <a:chExt cx="1427785" cy="33625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910722-2439-4992-9B7E-ACD59449264C}"/>
                  </a:ext>
                </a:extLst>
              </p:cNvPr>
              <p:cNvSpPr txBox="1"/>
              <p:nvPr/>
            </p:nvSpPr>
            <p:spPr>
              <a:xfrm>
                <a:off x="11292498" y="3868755"/>
                <a:ext cx="1082101" cy="33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b="1" dirty="0"/>
                  <a:t>Нажать</a:t>
                </a:r>
              </a:p>
            </p:txBody>
          </p:sp>
          <p:sp>
            <p:nvSpPr>
              <p:cNvPr id="21" name="Стрелка вниз 20"/>
              <p:cNvSpPr/>
              <p:nvPr/>
            </p:nvSpPr>
            <p:spPr>
              <a:xfrm rot="5400000">
                <a:off x="11474075" y="3389043"/>
                <a:ext cx="248186" cy="1302707"/>
              </a:xfrm>
              <a:prstGeom prst="downArrow">
                <a:avLst>
                  <a:gd name="adj1" fmla="val 58384"/>
                  <a:gd name="adj2" fmla="val 24150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5897877" y="581732"/>
            <a:ext cx="6121240" cy="5972175"/>
            <a:chOff x="5897877" y="581732"/>
            <a:chExt cx="6121240" cy="597217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6058" y="581732"/>
              <a:ext cx="2733675" cy="5972175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10185481" y="6230742"/>
              <a:ext cx="1232994" cy="323165"/>
              <a:chOff x="10946814" y="3868755"/>
              <a:chExt cx="1232994" cy="32316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910722-2439-4992-9B7E-ACD59449264C}"/>
                  </a:ext>
                </a:extLst>
              </p:cNvPr>
              <p:cNvSpPr txBox="1"/>
              <p:nvPr/>
            </p:nvSpPr>
            <p:spPr>
              <a:xfrm>
                <a:off x="11292498" y="3868755"/>
                <a:ext cx="88731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b="1" dirty="0"/>
                  <a:t>Нажать</a:t>
                </a:r>
              </a:p>
            </p:txBody>
          </p:sp>
          <p:sp>
            <p:nvSpPr>
              <p:cNvPr id="18" name="Стрелка вниз 17"/>
              <p:cNvSpPr/>
              <p:nvPr/>
            </p:nvSpPr>
            <p:spPr>
              <a:xfrm rot="5400000">
                <a:off x="11384354" y="3478764"/>
                <a:ext cx="248186" cy="1123265"/>
              </a:xfrm>
              <a:prstGeom prst="downArrow">
                <a:avLst>
                  <a:gd name="adj1" fmla="val 58384"/>
                  <a:gd name="adj2" fmla="val 24150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Левая фигурная скобка 21"/>
            <p:cNvSpPr/>
            <p:nvPr/>
          </p:nvSpPr>
          <p:spPr>
            <a:xfrm rot="10800000">
              <a:off x="10018282" y="581732"/>
              <a:ext cx="521329" cy="5334436"/>
            </a:xfrm>
            <a:prstGeom prst="leftBrace">
              <a:avLst>
                <a:gd name="adj1" fmla="val 121901"/>
                <a:gd name="adj2" fmla="val 50000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0598377" y="1991618"/>
              <a:ext cx="1420740" cy="2514662"/>
              <a:chOff x="443124" y="2678830"/>
              <a:chExt cx="2029334" cy="2514662"/>
            </a:xfrm>
          </p:grpSpPr>
          <p:sp>
            <p:nvSpPr>
              <p:cNvPr id="23" name="Стрелка вниз 22"/>
              <p:cNvSpPr/>
              <p:nvPr/>
            </p:nvSpPr>
            <p:spPr>
              <a:xfrm rot="5400000">
                <a:off x="200460" y="2921494"/>
                <a:ext cx="2514662" cy="2029334"/>
              </a:xfrm>
              <a:prstGeom prst="downArrow">
                <a:avLst>
                  <a:gd name="adj1" fmla="val 62068"/>
                  <a:gd name="adj2" fmla="val 73373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78296" y="3607257"/>
                <a:ext cx="174191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1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Проверка введенной информации</a:t>
                </a: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5897877" y="5992659"/>
              <a:ext cx="1419429" cy="307776"/>
              <a:chOff x="1880605" y="6652517"/>
              <a:chExt cx="1342758" cy="615550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1880605" y="6652517"/>
                <a:ext cx="1342758" cy="61555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11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Проставить             </a:t>
                </a:r>
                <a:r>
                  <a:rPr lang="ru-RU" sz="1400" i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٧</a:t>
                </a:r>
                <a:endParaRPr lang="ru-RU" sz="11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Стрелка вниз 28"/>
              <p:cNvSpPr/>
              <p:nvPr/>
            </p:nvSpPr>
            <p:spPr>
              <a:xfrm rot="16200000">
                <a:off x="2146138" y="6431781"/>
                <a:ext cx="562530" cy="1093594"/>
              </a:xfrm>
              <a:prstGeom prst="downArrow">
                <a:avLst>
                  <a:gd name="adj1" fmla="val 53076"/>
                  <a:gd name="adj2" fmla="val 241508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Левая фигурная скобка 29"/>
            <p:cNvSpPr/>
            <p:nvPr/>
          </p:nvSpPr>
          <p:spPr>
            <a:xfrm>
              <a:off x="7246030" y="5997022"/>
              <a:ext cx="101758" cy="307777"/>
            </a:xfrm>
            <a:prstGeom prst="leftBrace">
              <a:avLst>
                <a:gd name="adj1" fmla="val 22513"/>
                <a:gd name="adj2" fmla="val 53370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5639580" y="581731"/>
            <a:ext cx="47988" cy="6257981"/>
          </a:xfrm>
          <a:prstGeom prst="line">
            <a:avLst/>
          </a:prstGeom>
          <a:ln>
            <a:solidFill>
              <a:srgbClr val="20D672"/>
            </a:solidFill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515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5" y="117466"/>
            <a:ext cx="10765536" cy="464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Оформление «Карты учащегося» в Интернет-банкинге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3049" y="737180"/>
            <a:ext cx="11857683" cy="5815913"/>
            <a:chOff x="3049" y="581732"/>
            <a:chExt cx="11857683" cy="581591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8046" y="581732"/>
              <a:ext cx="5258054" cy="17865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9" name="Группа 8"/>
            <p:cNvGrpSpPr/>
            <p:nvPr/>
          </p:nvGrpSpPr>
          <p:grpSpPr>
            <a:xfrm>
              <a:off x="3049" y="1104727"/>
              <a:ext cx="1783723" cy="380462"/>
              <a:chOff x="823951" y="3274028"/>
              <a:chExt cx="1800377" cy="380462"/>
            </a:xfrm>
          </p:grpSpPr>
          <p:sp>
            <p:nvSpPr>
              <p:cNvPr id="7" name="Стрелка вниз 6"/>
              <p:cNvSpPr/>
              <p:nvPr/>
            </p:nvSpPr>
            <p:spPr>
              <a:xfrm rot="16200000">
                <a:off x="1533909" y="2564070"/>
                <a:ext cx="380462" cy="1800377"/>
              </a:xfrm>
              <a:prstGeom prst="downArrow">
                <a:avLst>
                  <a:gd name="adj1" fmla="val 62068"/>
                  <a:gd name="adj2" fmla="val 212770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823951" y="3325760"/>
                <a:ext cx="1708937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1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При выборе варианта</a:t>
                </a:r>
              </a:p>
            </p:txBody>
          </p:sp>
        </p:grp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3703" y="2968645"/>
              <a:ext cx="4407029" cy="3429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5952295" y="2299501"/>
              <a:ext cx="1510554" cy="1338288"/>
              <a:chOff x="6318502" y="2447328"/>
              <a:chExt cx="1524657" cy="1310340"/>
            </a:xfrm>
          </p:grpSpPr>
          <p:sp>
            <p:nvSpPr>
              <p:cNvPr id="13" name="Стрелка углом вверх 12"/>
              <p:cNvSpPr/>
              <p:nvPr/>
            </p:nvSpPr>
            <p:spPr>
              <a:xfrm rot="5400000">
                <a:off x="6434848" y="2349356"/>
                <a:ext cx="1310340" cy="1506283"/>
              </a:xfrm>
              <a:prstGeom prst="bentUpArrow">
                <a:avLst>
                  <a:gd name="adj1" fmla="val 45060"/>
                  <a:gd name="adj2" fmla="val 44840"/>
                  <a:gd name="adj3" fmla="val 31788"/>
                </a:avLst>
              </a:prstGeom>
              <a:noFill/>
              <a:ln>
                <a:solidFill>
                  <a:srgbClr val="20D6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20D672"/>
                    </a:solidFill>
                  </a:ln>
                  <a:solidFill>
                    <a:srgbClr val="20D672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6318502" y="2812540"/>
                <a:ext cx="1350838" cy="69310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0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Заполняется блок по карточке, оформляемой на имя родителя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5866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49B37-C622-4BBE-883D-24A3E554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5" y="117466"/>
            <a:ext cx="10765536" cy="464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Оформление «Карты учащегося» в Интернет-банкинге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46304" y="986470"/>
            <a:ext cx="12037901" cy="4814386"/>
            <a:chOff x="0" y="986470"/>
            <a:chExt cx="12037901" cy="4814386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986470"/>
              <a:ext cx="10804908" cy="4814386"/>
              <a:chOff x="0" y="986470"/>
              <a:chExt cx="10804908" cy="4814386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47302" y="3570490"/>
                <a:ext cx="5857606" cy="223036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3724" y="986470"/>
                <a:ext cx="5717477" cy="181267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13" name="Группа 12"/>
              <p:cNvGrpSpPr/>
              <p:nvPr/>
            </p:nvGrpSpPr>
            <p:grpSpPr>
              <a:xfrm>
                <a:off x="0" y="1892808"/>
                <a:ext cx="1783723" cy="380462"/>
                <a:chOff x="3049" y="1260175"/>
                <a:chExt cx="1783723" cy="380462"/>
              </a:xfrm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3049" y="1311907"/>
                  <a:ext cx="1693129" cy="27699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r>
                    <a:rPr lang="ru-RU" sz="1200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При выборе варианта</a:t>
                  </a:r>
                </a:p>
              </p:txBody>
            </p:sp>
            <p:sp>
              <p:nvSpPr>
                <p:cNvPr id="12" name="Стрелка вниз 11"/>
                <p:cNvSpPr/>
                <p:nvPr/>
              </p:nvSpPr>
              <p:spPr>
                <a:xfrm rot="16200000">
                  <a:off x="704680" y="558544"/>
                  <a:ext cx="380462" cy="1783723"/>
                </a:xfrm>
                <a:prstGeom prst="downArrow">
                  <a:avLst>
                    <a:gd name="adj1" fmla="val 62068"/>
                    <a:gd name="adj2" fmla="val 212770"/>
                  </a:avLst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" name="Группа 6"/>
              <p:cNvGrpSpPr/>
              <p:nvPr/>
            </p:nvGrpSpPr>
            <p:grpSpPr>
              <a:xfrm rot="5400000">
                <a:off x="6496823" y="2386353"/>
                <a:ext cx="832081" cy="1536192"/>
                <a:chOff x="1494796" y="2478025"/>
                <a:chExt cx="3334447" cy="582114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 rot="16200000">
                  <a:off x="2571048" y="2152395"/>
                  <a:ext cx="481750" cy="123337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1400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Выбрать счет</a:t>
                  </a:r>
                </a:p>
              </p:txBody>
            </p:sp>
            <p:sp>
              <p:nvSpPr>
                <p:cNvPr id="9" name="Стрелка вниз 8"/>
                <p:cNvSpPr/>
                <p:nvPr/>
              </p:nvSpPr>
              <p:spPr>
                <a:xfrm rot="16200000">
                  <a:off x="2870963" y="1101858"/>
                  <a:ext cx="582114" cy="3334447"/>
                </a:xfrm>
                <a:prstGeom prst="downArrow">
                  <a:avLst>
                    <a:gd name="adj1" fmla="val 68887"/>
                    <a:gd name="adj2" fmla="val 73799"/>
                  </a:avLst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910722-2439-4992-9B7E-ACD59449264C}"/>
                </a:ext>
              </a:extLst>
            </p:cNvPr>
            <p:cNvSpPr txBox="1"/>
            <p:nvPr/>
          </p:nvSpPr>
          <p:spPr>
            <a:xfrm>
              <a:off x="11150591" y="5380351"/>
              <a:ext cx="8873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/>
                <a:t>Нажать</a:t>
              </a:r>
            </a:p>
          </p:txBody>
        </p:sp>
        <p:sp>
          <p:nvSpPr>
            <p:cNvPr id="16" name="Стрелка вниз 15"/>
            <p:cNvSpPr/>
            <p:nvPr/>
          </p:nvSpPr>
          <p:spPr>
            <a:xfrm rot="5400000">
              <a:off x="11242447" y="4990360"/>
              <a:ext cx="248186" cy="1123265"/>
            </a:xfrm>
            <a:prstGeom prst="downArrow">
              <a:avLst>
                <a:gd name="adj1" fmla="val 58384"/>
                <a:gd name="adj2" fmla="val 241508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1649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7F512-3598-4BAD-9791-34A983A9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72FD92A-6827-4E07-8AA7-643DD2502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указанную почту придет письмо с ссылкой перейдите по ней нажав на нее.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AAF20A-37C3-404A-B838-6D41AE95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225" y="3098713"/>
            <a:ext cx="7592485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3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B9F19-F8B6-4963-9A37-A2EDBB55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EB61E-47E9-45E2-AFA6-E40B36790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После перехода по ссылке получите вот такое визуальное подтверждение и вас перенаправит на страницу авторизации (входа в личный кабинет)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BCCBBF-B0C7-4FDA-92CE-4B081776D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82" y="3074536"/>
            <a:ext cx="8101614" cy="34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3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6245D-B2F5-425A-9428-32E12A22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Авторизация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98B139-D4DB-4E46-BEB2-5448EE156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1983" y="1825625"/>
            <a:ext cx="5588034" cy="4351338"/>
          </a:xfr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4E1968A7-B463-44D7-999E-762728A7B419}"/>
              </a:ext>
            </a:extLst>
          </p:cNvPr>
          <p:cNvSpPr/>
          <p:nvPr/>
        </p:nvSpPr>
        <p:spPr>
          <a:xfrm>
            <a:off x="2672179" y="2547891"/>
            <a:ext cx="2148396" cy="2308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918B1-8F6D-47BD-8C11-8B1ADA79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Авторизация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870E6-9930-444D-9F1C-9C4C832B5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Вводим данные электронной почты и пароля которые были введены при регистрации.</a:t>
            </a:r>
          </a:p>
          <a:p>
            <a:r>
              <a:rPr lang="ru-RU" dirty="0"/>
              <a:t>Нажимаем «ВОЙТИ»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9CB403-47D3-4C8F-943F-249774F2A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568" y="2476869"/>
            <a:ext cx="4554619" cy="3546629"/>
          </a:xfrm>
          <a:prstGeom prst="rect">
            <a:avLst/>
          </a:prstGeom>
        </p:spPr>
      </p:pic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95363B1D-DC8F-4223-B4E0-6199A9CDBC34}"/>
              </a:ext>
            </a:extLst>
          </p:cNvPr>
          <p:cNvSpPr/>
          <p:nvPr/>
        </p:nvSpPr>
        <p:spPr>
          <a:xfrm>
            <a:off x="9401452" y="3644283"/>
            <a:ext cx="1411550" cy="15092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0A35CCF0-9119-49E5-9573-ED1C8169FB08}"/>
              </a:ext>
            </a:extLst>
          </p:cNvPr>
          <p:cNvSpPr/>
          <p:nvPr/>
        </p:nvSpPr>
        <p:spPr>
          <a:xfrm>
            <a:off x="9401452" y="4250183"/>
            <a:ext cx="1411550" cy="15092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B957A0AC-ADAE-4241-8CE0-3F103D1A2293}"/>
              </a:ext>
            </a:extLst>
          </p:cNvPr>
          <p:cNvSpPr/>
          <p:nvPr/>
        </p:nvSpPr>
        <p:spPr>
          <a:xfrm rot="5400000">
            <a:off x="7973627" y="5530665"/>
            <a:ext cx="1411550" cy="15092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004A8-83FD-4FE8-8B09-1D73D79A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Заполнение персональных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C7972-1CC7-4B14-ADA8-1EF18589D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появившемся окне заполняем для работы личного кабинета </a:t>
            </a:r>
          </a:p>
          <a:p>
            <a:pPr marL="0" indent="0">
              <a:buNone/>
            </a:pPr>
            <a:r>
              <a:rPr lang="ru-RU" dirty="0"/>
              <a:t>свои персональные данные.</a:t>
            </a:r>
          </a:p>
          <a:p>
            <a:pPr marL="0" indent="0">
              <a:buNone/>
            </a:pPr>
            <a:r>
              <a:rPr lang="ru-RU" dirty="0"/>
              <a:t>1.Личный номер;</a:t>
            </a:r>
          </a:p>
          <a:p>
            <a:pPr marL="0" indent="0">
              <a:buNone/>
            </a:pPr>
            <a:r>
              <a:rPr lang="ru-RU" dirty="0"/>
              <a:t>2.Ф.И.О;</a:t>
            </a:r>
          </a:p>
          <a:p>
            <a:pPr marL="0" indent="0">
              <a:buNone/>
            </a:pPr>
            <a:r>
              <a:rPr lang="ru-RU" dirty="0"/>
              <a:t>3.Дата вашего рождения;</a:t>
            </a:r>
          </a:p>
          <a:p>
            <a:pPr marL="0" indent="0">
              <a:buNone/>
            </a:pPr>
            <a:r>
              <a:rPr lang="ru-RU" dirty="0"/>
              <a:t>4.Номер телефона.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036F0C-2E69-467D-9744-307CD84AF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420" y="2390239"/>
            <a:ext cx="3846587" cy="4472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3F678A-2CDD-4620-A39C-245C25BC44CD}"/>
              </a:ext>
            </a:extLst>
          </p:cNvPr>
          <p:cNvSpPr txBox="1"/>
          <p:nvPr/>
        </p:nvSpPr>
        <p:spPr>
          <a:xfrm>
            <a:off x="7148037" y="3867924"/>
            <a:ext cx="415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2833A-79B3-4189-BBE3-6FF673711AB4}"/>
              </a:ext>
            </a:extLst>
          </p:cNvPr>
          <p:cNvSpPr txBox="1"/>
          <p:nvPr/>
        </p:nvSpPr>
        <p:spPr>
          <a:xfrm>
            <a:off x="7148037" y="4121428"/>
            <a:ext cx="415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426CD9-CFD7-4FAD-A618-CA40159BEF2D}"/>
              </a:ext>
            </a:extLst>
          </p:cNvPr>
          <p:cNvSpPr txBox="1"/>
          <p:nvPr/>
        </p:nvSpPr>
        <p:spPr>
          <a:xfrm>
            <a:off x="7199792" y="5617364"/>
            <a:ext cx="415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3A99FA-210E-466C-A0A4-48F24ECDAA8D}"/>
              </a:ext>
            </a:extLst>
          </p:cNvPr>
          <p:cNvSpPr txBox="1"/>
          <p:nvPr/>
        </p:nvSpPr>
        <p:spPr>
          <a:xfrm>
            <a:off x="7199792" y="5248032"/>
            <a:ext cx="415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40091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944</Words>
  <Application>Microsoft Office PowerPoint</Application>
  <PresentationFormat>Широкоэкранный</PresentationFormat>
  <Paragraphs>182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Личный кабинет родителя</vt:lpstr>
      <vt:lpstr>Как пройти в личный кабинет</vt:lpstr>
      <vt:lpstr>Регистрация</vt:lpstr>
      <vt:lpstr>Регистрация</vt:lpstr>
      <vt:lpstr>Регистрация</vt:lpstr>
      <vt:lpstr>Регистрация</vt:lpstr>
      <vt:lpstr>Авторизация</vt:lpstr>
      <vt:lpstr>Авторизация</vt:lpstr>
      <vt:lpstr>Заполнение персональных данных</vt:lpstr>
      <vt:lpstr>Заполнение персональных  данных</vt:lpstr>
      <vt:lpstr>Подтверждение персональных данных</vt:lpstr>
      <vt:lpstr>Подтверждение персональных данных</vt:lpstr>
      <vt:lpstr>Раздел личные данные в кабинете</vt:lpstr>
      <vt:lpstr>Раздел личные данные в кабинете</vt:lpstr>
      <vt:lpstr>Главная страница</vt:lpstr>
      <vt:lpstr>Добавление детей в личный кабинет</vt:lpstr>
      <vt:lpstr>Добавление детей в личный кабинет</vt:lpstr>
      <vt:lpstr>Добавление детей в личный кабинет</vt:lpstr>
      <vt:lpstr>Добавление детей в личный кабинет</vt:lpstr>
      <vt:lpstr>Редактирование профиля ребёнка</vt:lpstr>
      <vt:lpstr>Редактирование профиля ребёнка</vt:lpstr>
      <vt:lpstr>Требование к фото ребенка</vt:lpstr>
      <vt:lpstr>Оформление «Карты учащегося»</vt:lpstr>
      <vt:lpstr>Оформление «Карты учащегося»</vt:lpstr>
      <vt:lpstr>Оформление «Карты учащегося»</vt:lpstr>
      <vt:lpstr>Оформление «Карты учащегося»</vt:lpstr>
      <vt:lpstr>Оформление «Карты учащегося» на сайте банка https://belarusbank.by/ru/fizicheskim_licam/cards/zayavka-karta-study</vt:lpstr>
      <vt:lpstr>Оформление «Карты учащегося» на сайте банка https://belarusbank.by/ru/fizicheskim_licam/cards/zayavka-karta-study</vt:lpstr>
      <vt:lpstr>Оформление «Карты учащегося» на сайте банка</vt:lpstr>
      <vt:lpstr>Оформление «Карты учащегося» на сайте банка</vt:lpstr>
      <vt:lpstr>Оформление «Карты учащегося» на сайте банка</vt:lpstr>
      <vt:lpstr>Оформление «Карты учащегося» на сайте банка</vt:lpstr>
      <vt:lpstr>Оформление «Карты учащегося» на сайте банка</vt:lpstr>
      <vt:lpstr>Оформление «Карты учащегося» на сайте банка</vt:lpstr>
      <vt:lpstr>Оформление «Карты учащегося» на сайте банка</vt:lpstr>
      <vt:lpstr>Оформление «Карты учащегося» в Интернет-банкинге</vt:lpstr>
      <vt:lpstr>Оформление «Карты учащегося» в Интернет-банкинге</vt:lpstr>
      <vt:lpstr>Оформление «Карты учащегося» в Интернет-банкинге</vt:lpstr>
      <vt:lpstr>Оформление «Карты учащегося» в Интернет-банкинге</vt:lpstr>
      <vt:lpstr>Оформление «Карты учащегося» в Интернет-банкинге</vt:lpstr>
      <vt:lpstr>Оформление «Карты учащегося» в Интернет-банкинге</vt:lpstr>
      <vt:lpstr>Оформление «Карты учащегося» в Интернет-банкинге</vt:lpstr>
      <vt:lpstr>Оформление «Карты учащегося» в Интернет-банкинге</vt:lpstr>
      <vt:lpstr>Оформление «Карты учащегося» в Интернет-банкинге</vt:lpstr>
      <vt:lpstr>Оформление «Карты учащегося» в Интернет-банкинге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Личный кабинет родителя</dc:title>
  <dc:creator>Владимир Сергеевич Быков</dc:creator>
  <cp:lastModifiedBy>нат л</cp:lastModifiedBy>
  <cp:revision>131</cp:revision>
  <cp:lastPrinted>2023-05-26T07:44:28Z</cp:lastPrinted>
  <dcterms:created xsi:type="dcterms:W3CDTF">2023-05-16T07:05:06Z</dcterms:created>
  <dcterms:modified xsi:type="dcterms:W3CDTF">2023-05-29T14:10:08Z</dcterms:modified>
</cp:coreProperties>
</file>